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31"/>
  </p:notesMasterIdLst>
  <p:handoutMasterIdLst>
    <p:handoutMasterId r:id="rId32"/>
  </p:handoutMasterIdLst>
  <p:sldIdLst>
    <p:sldId id="2146849010" r:id="rId5"/>
    <p:sldId id="2146849011" r:id="rId6"/>
    <p:sldId id="2146849012" r:id="rId7"/>
    <p:sldId id="2146849013" r:id="rId8"/>
    <p:sldId id="2147197105" r:id="rId9"/>
    <p:sldId id="2147197106" r:id="rId10"/>
    <p:sldId id="2147197118" r:id="rId11"/>
    <p:sldId id="2147197107" r:id="rId12"/>
    <p:sldId id="2147197108" r:id="rId13"/>
    <p:sldId id="2147197109" r:id="rId14"/>
    <p:sldId id="2146848995" r:id="rId15"/>
    <p:sldId id="2147197110" r:id="rId16"/>
    <p:sldId id="2147197111" r:id="rId17"/>
    <p:sldId id="2147197112" r:id="rId18"/>
    <p:sldId id="2147197113" r:id="rId19"/>
    <p:sldId id="2146849003" r:id="rId20"/>
    <p:sldId id="2147197119" r:id="rId21"/>
    <p:sldId id="2146848997" r:id="rId22"/>
    <p:sldId id="2147197114" r:id="rId23"/>
    <p:sldId id="2147197115" r:id="rId24"/>
    <p:sldId id="2146849008" r:id="rId25"/>
    <p:sldId id="2146849007" r:id="rId26"/>
    <p:sldId id="2146848999" r:id="rId27"/>
    <p:sldId id="2147197116" r:id="rId28"/>
    <p:sldId id="2147197117" r:id="rId29"/>
    <p:sldId id="1590" r:id="rId30"/>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74" userDrawn="1">
          <p15:clr>
            <a:srgbClr val="A4A3A4"/>
          </p15:clr>
        </p15:guide>
        <p15:guide id="2" pos="365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63D004-569C-9F9F-BA01-80E74A39CF28}" name="Albani, Aliscia (LfU)" initials="AA(" userId="S-1-5-21-1960408961-562591055-725345543-338393" providerId="AD"/>
  <p188:author id="{8192FA06-765B-A368-4DB9-798CD3CD649B}" name="Henrike Purtik" initials="HP" userId="S::Purtik@muenchen.ihk.de::f71ae37f-e18c-4043-86e0-c02459864c45" providerId="AD"/>
  <p188:author id="{12C4F335-499E-10D3-4B88-C282017B688E}" name="Dorothea Brockhoff" initials="DB" userId="S::d.brockhoff@muenchen.baumgroup.de::d41cc59e-6d9c-497b-9cab-aad292786715" providerId="AD"/>
  <p188:author id="{12064C78-BAA0-FD40-D121-15B26A4A00BE}" name="h.witting@baumgroup.de" initials="" userId="e607124c90bb738d" providerId="Windows Live"/>
  <p188:author id="{24933984-9D76-918C-8274-4F025F3CDB31}" name="Hannah Witting" initials="HW" userId="S::h.witting@muenchen.baumgroup.de::e63df7d3-d2e2-46f5-9d79-fc6976940022" providerId="AD"/>
  <p188:author id="{F2DC4686-28FB-FE9B-9FC9-48C8CC1BECF2}" name="Anne-Kathrin Vorwald" initials="AKV" userId="S::A.Vorwald@muenchen.baumgroup.de::f53131e6-ee25-4a08-a37c-a671bc1e5bc7" providerId="AD"/>
  <p188:author id="{0ECED4AC-FC05-3059-7FA1-32FF419EE06E}" name="Isabella Waldorf" initials="IW" userId="S::i.waldorf@muenchen.baumgroup.de::3a2bb3b4-8de0-4e51-80a5-55f7b5ff128b" providerId="AD"/>
  <p188:author id="{6AA3DBB1-D931-28AE-1429-8A5AA4C3777B}" name="Laura Boerner" initials="LB" userId="S::l.boerner@muenchen.baumgroup.de::9047b5cc-82d3-486b-a5a0-c2d5e618ae16" providerId="AD"/>
  <p188:author id="{62F83EBC-11EC-9E76-335C-08E733A6387B}" name="Anthea Wagner" initials="AW" userId="S::a.wagner@muenchen.baumgroup.de::8a88fc86-25bd-4948-8020-26b2932c8ad6" providerId="AD"/>
  <p188:author id="{B5AA32D4-4866-6100-0E35-32EAF31C451B}" name="Stephanie Lenz" initials="SL" userId="S::S.Lenz@muenchen.baumgroup.de::3d7bbc27-58c2-427b-8516-5a54e5385cd0" providerId="AD"/>
  <p188:author id="{03E380EE-C11B-F35F-0A88-45E78C6EE47C}" name="Krist, Antje (LfU)" initials="KA(" userId="S-1-5-21-1960408961-562591055-725345543-20734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nnah Witting" initials="HW" lastIdx="1" clrIdx="0">
    <p:extLst>
      <p:ext uri="{19B8F6BF-5375-455C-9EA6-DF929625EA0E}">
        <p15:presenceInfo xmlns:p15="http://schemas.microsoft.com/office/powerpoint/2012/main" userId="S::h.witting@baumgroup.de::1978bb00-6c3e-4f98-96fd-48417ff5dea6" providerId="AD"/>
      </p:ext>
    </p:extLst>
  </p:cmAuthor>
  <p:cmAuthor id="2" name="Laura Boerner" initials="LB" lastIdx="115" clrIdx="1">
    <p:extLst>
      <p:ext uri="{19B8F6BF-5375-455C-9EA6-DF929625EA0E}">
        <p15:presenceInfo xmlns:p15="http://schemas.microsoft.com/office/powerpoint/2012/main" userId="S::l.boerner@muenchen.baumgroup.de::9047b5cc-82d3-486b-a5a0-c2d5e618ae16" providerId="AD"/>
      </p:ext>
    </p:extLst>
  </p:cmAuthor>
  <p:cmAuthor id="3" name="Taubert, Diana (LfU)" initials="TD(" lastIdx="103" clrIdx="2">
    <p:extLst>
      <p:ext uri="{19B8F6BF-5375-455C-9EA6-DF929625EA0E}">
        <p15:presenceInfo xmlns:p15="http://schemas.microsoft.com/office/powerpoint/2012/main" userId="S-1-5-21-1960408961-562591055-725345543-310327" providerId="AD"/>
      </p:ext>
    </p:extLst>
  </p:cmAuthor>
  <p:cmAuthor id="4" name="Hannah Witting" initials="HW [2]" lastIdx="1" clrIdx="3">
    <p:extLst>
      <p:ext uri="{19B8F6BF-5375-455C-9EA6-DF929625EA0E}">
        <p15:presenceInfo xmlns:p15="http://schemas.microsoft.com/office/powerpoint/2012/main" userId="S::h.witting@muenchen.baumgroup.de::e63df7d3-d2e2-46f5-9d79-fc6976940022" providerId="AD"/>
      </p:ext>
    </p:extLst>
  </p:cmAuthor>
  <p:cmAuthor id="5" name="Isabella Waldorf" initials="IW" lastIdx="18" clrIdx="4">
    <p:extLst>
      <p:ext uri="{19B8F6BF-5375-455C-9EA6-DF929625EA0E}">
        <p15:presenceInfo xmlns:p15="http://schemas.microsoft.com/office/powerpoint/2012/main" userId="S::i.waldorf@muenchen.baumgroup.de::3a2bb3b4-8de0-4e51-80a5-55f7b5ff128b" providerId="AD"/>
      </p:ext>
    </p:extLst>
  </p:cmAuthor>
  <p:cmAuthor id="6" name="Schön, Christina (LfU)" initials="SC(" lastIdx="12" clrIdx="5">
    <p:extLst>
      <p:ext uri="{19B8F6BF-5375-455C-9EA6-DF929625EA0E}">
        <p15:presenceInfo xmlns:p15="http://schemas.microsoft.com/office/powerpoint/2012/main" userId="S-1-5-21-1960408961-562591055-725345543-21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E1713"/>
    <a:srgbClr val="BF9000"/>
    <a:srgbClr val="5E7D3F"/>
    <a:srgbClr val="3B687F"/>
    <a:srgbClr val="E1E8EC"/>
    <a:srgbClr val="B0C2CB"/>
    <a:srgbClr val="F9B000"/>
    <a:srgbClr val="9EB18B"/>
    <a:srgbClr val="92D050"/>
    <a:srgbClr val="EBF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9510" autoAdjust="0"/>
  </p:normalViewPr>
  <p:slideViewPr>
    <p:cSldViewPr>
      <p:cViewPr varScale="1">
        <p:scale>
          <a:sx n="102" d="100"/>
          <a:sy n="102" d="100"/>
        </p:scale>
        <p:origin x="1596" y="102"/>
      </p:cViewPr>
      <p:guideLst>
        <p:guide orient="horz" pos="3974"/>
        <p:guide pos="365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2" d="100"/>
          <a:sy n="52" d="100"/>
        </p:scale>
        <p:origin x="295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C42627-89CA-4892-9678-7A184EB24E9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de-DE"/>
        </a:p>
      </dgm:t>
    </dgm:pt>
    <dgm:pt modelId="{A7E24986-32CD-4783-807B-3141CC6AF463}">
      <dgm:prSet phldrT="[Text]" custT="1"/>
      <dgm:spPr>
        <a:solidFill>
          <a:srgbClr val="F9AA00"/>
        </a:solidFill>
        <a:ln>
          <a:noFill/>
        </a:ln>
      </dgm:spPr>
      <dgm:t>
        <a:bodyPr/>
        <a:lstStyle/>
        <a:p>
          <a:r>
            <a:rPr lang="de-DE" sz="2400" dirty="0">
              <a:solidFill>
                <a:schemeClr val="tx1"/>
              </a:solidFill>
            </a:rPr>
            <a:t>2024</a:t>
          </a:r>
        </a:p>
      </dgm:t>
    </dgm:pt>
    <dgm:pt modelId="{80B4C78B-2B87-452E-81A9-B77386399E93}" type="parTrans" cxnId="{CA6793D1-321D-450D-B258-463D7EC1CAD1}">
      <dgm:prSet/>
      <dgm:spPr/>
      <dgm:t>
        <a:bodyPr/>
        <a:lstStyle/>
        <a:p>
          <a:endParaRPr lang="de-DE"/>
        </a:p>
      </dgm:t>
    </dgm:pt>
    <dgm:pt modelId="{E3889FA6-CA5B-446A-B1E3-2809764124B8}" type="sibTrans" cxnId="{CA6793D1-321D-450D-B258-463D7EC1CAD1}">
      <dgm:prSet/>
      <dgm:spPr/>
      <dgm:t>
        <a:bodyPr/>
        <a:lstStyle/>
        <a:p>
          <a:endParaRPr lang="de-DE"/>
        </a:p>
      </dgm:t>
    </dgm:pt>
    <dgm:pt modelId="{77CA2050-8149-4C50-8899-8019E7D968C3}">
      <dgm:prSet phldrT="[Text]" custT="1"/>
      <dgm:spPr>
        <a:solidFill>
          <a:srgbClr val="DEE5EA"/>
        </a:solidFill>
        <a:ln>
          <a:noFill/>
        </a:ln>
      </dgm:spPr>
      <dgm:t>
        <a:bodyPr/>
        <a:lstStyle/>
        <a:p>
          <a:r>
            <a:rPr lang="de-DE" sz="1200" dirty="0"/>
            <a:t>Unternehmen, die bereits in den Geltungsbereich der bislang gültigen Non-financial Reporting Directive gefallen sind, müssen im Jahr 2025 erstmals über das Geschäftsjahr 2024 entsprechend der CSRD berichten. </a:t>
          </a:r>
        </a:p>
      </dgm:t>
    </dgm:pt>
    <dgm:pt modelId="{C7447ED3-1AA9-48D3-97B4-84E7B05DF388}" type="parTrans" cxnId="{397FEDF9-0BF3-4239-B1A8-9094A9D27EDD}">
      <dgm:prSet/>
      <dgm:spPr/>
      <dgm:t>
        <a:bodyPr/>
        <a:lstStyle/>
        <a:p>
          <a:endParaRPr lang="de-DE"/>
        </a:p>
      </dgm:t>
    </dgm:pt>
    <dgm:pt modelId="{64DB6B40-C494-46AA-8011-CB0BB817DECF}" type="sibTrans" cxnId="{397FEDF9-0BF3-4239-B1A8-9094A9D27EDD}">
      <dgm:prSet/>
      <dgm:spPr/>
      <dgm:t>
        <a:bodyPr/>
        <a:lstStyle/>
        <a:p>
          <a:endParaRPr lang="de-DE"/>
        </a:p>
      </dgm:t>
    </dgm:pt>
    <dgm:pt modelId="{B2F6E632-9B08-4EA9-9DDE-8AC86172E0F3}">
      <dgm:prSet phldrT="[Text]" custT="1"/>
      <dgm:spPr>
        <a:solidFill>
          <a:srgbClr val="F9AA00"/>
        </a:solidFill>
        <a:ln>
          <a:noFill/>
        </a:ln>
      </dgm:spPr>
      <dgm:t>
        <a:bodyPr/>
        <a:lstStyle/>
        <a:p>
          <a:r>
            <a:rPr lang="de-DE" sz="2400" dirty="0">
              <a:solidFill>
                <a:schemeClr val="tx1"/>
              </a:solidFill>
            </a:rPr>
            <a:t>2025</a:t>
          </a:r>
        </a:p>
      </dgm:t>
    </dgm:pt>
    <dgm:pt modelId="{B5ADDD8F-3498-4AE9-BD79-A60EB9E645F0}" type="parTrans" cxnId="{392BFDE0-4A68-48AC-91CE-6AECA28E5363}">
      <dgm:prSet/>
      <dgm:spPr/>
      <dgm:t>
        <a:bodyPr/>
        <a:lstStyle/>
        <a:p>
          <a:endParaRPr lang="de-DE"/>
        </a:p>
      </dgm:t>
    </dgm:pt>
    <dgm:pt modelId="{4DB68899-8FFE-4CBF-A063-65D108A4BCA9}" type="sibTrans" cxnId="{392BFDE0-4A68-48AC-91CE-6AECA28E5363}">
      <dgm:prSet/>
      <dgm:spPr/>
      <dgm:t>
        <a:bodyPr/>
        <a:lstStyle/>
        <a:p>
          <a:endParaRPr lang="de-DE"/>
        </a:p>
      </dgm:t>
    </dgm:pt>
    <dgm:pt modelId="{73A6D41A-3066-405D-AA96-86B3E5DC72A9}">
      <dgm:prSet phldrT="[Text]" custT="1"/>
      <dgm:spPr>
        <a:solidFill>
          <a:srgbClr val="E1E8EC"/>
        </a:solidFill>
        <a:ln>
          <a:solidFill>
            <a:srgbClr val="1E1713"/>
          </a:solidFill>
        </a:ln>
      </dgm:spPr>
      <dgm:t>
        <a:bodyPr/>
        <a:lstStyle/>
        <a:p>
          <a:r>
            <a:rPr lang="de-DE" sz="1200" dirty="0"/>
            <a:t>Alle großen Unternehmen, die mindestens zwei der links genannten Kriterien erfüllen, müssen den ersten Bericht im Jahr 2026 auf Basis des Jahres 2025 veröffentlichen.</a:t>
          </a:r>
        </a:p>
      </dgm:t>
    </dgm:pt>
    <dgm:pt modelId="{CEEA738D-ABB4-4240-B51B-F2C856C7922C}" type="parTrans" cxnId="{6638DAED-96FA-45D1-9F9A-FF0A2DDC3FA2}">
      <dgm:prSet/>
      <dgm:spPr/>
      <dgm:t>
        <a:bodyPr/>
        <a:lstStyle/>
        <a:p>
          <a:endParaRPr lang="de-DE"/>
        </a:p>
      </dgm:t>
    </dgm:pt>
    <dgm:pt modelId="{C98BC84D-F3E0-429E-A001-4D24FC120BA6}" type="sibTrans" cxnId="{6638DAED-96FA-45D1-9F9A-FF0A2DDC3FA2}">
      <dgm:prSet/>
      <dgm:spPr/>
      <dgm:t>
        <a:bodyPr/>
        <a:lstStyle/>
        <a:p>
          <a:endParaRPr lang="de-DE"/>
        </a:p>
      </dgm:t>
    </dgm:pt>
    <dgm:pt modelId="{685EBD70-185C-4811-9329-CB3A75368D4C}">
      <dgm:prSet phldrT="[Text]" custT="1"/>
      <dgm:spPr>
        <a:solidFill>
          <a:srgbClr val="F9AA00"/>
        </a:solidFill>
        <a:ln>
          <a:noFill/>
        </a:ln>
      </dgm:spPr>
      <dgm:t>
        <a:bodyPr/>
        <a:lstStyle/>
        <a:p>
          <a:r>
            <a:rPr lang="de-DE" sz="2400" dirty="0">
              <a:solidFill>
                <a:schemeClr val="tx1"/>
              </a:solidFill>
            </a:rPr>
            <a:t>später</a:t>
          </a:r>
          <a:endParaRPr lang="de-DE" sz="2700" dirty="0">
            <a:solidFill>
              <a:schemeClr val="tx1"/>
            </a:solidFill>
          </a:endParaRPr>
        </a:p>
      </dgm:t>
    </dgm:pt>
    <dgm:pt modelId="{78D4B37E-80F8-4F5A-916B-15B8BF397C4E}" type="parTrans" cxnId="{CD9E460C-F6BB-44EA-B34B-52C7790395F7}">
      <dgm:prSet/>
      <dgm:spPr/>
      <dgm:t>
        <a:bodyPr/>
        <a:lstStyle/>
        <a:p>
          <a:endParaRPr lang="de-DE"/>
        </a:p>
      </dgm:t>
    </dgm:pt>
    <dgm:pt modelId="{8A1EC429-03FA-471A-9881-17F6E0A96829}" type="sibTrans" cxnId="{CD9E460C-F6BB-44EA-B34B-52C7790395F7}">
      <dgm:prSet/>
      <dgm:spPr/>
      <dgm:t>
        <a:bodyPr/>
        <a:lstStyle/>
        <a:p>
          <a:endParaRPr lang="de-DE"/>
        </a:p>
      </dgm:t>
    </dgm:pt>
    <dgm:pt modelId="{56B2F901-AE91-4F75-9751-9A29EB875CD5}">
      <dgm:prSet phldrT="[Text]" custT="1"/>
      <dgm:spPr>
        <a:solidFill>
          <a:srgbClr val="DEE5EA">
            <a:alpha val="90000"/>
          </a:srgbClr>
        </a:solidFill>
        <a:ln>
          <a:noFill/>
        </a:ln>
      </dgm:spPr>
      <dgm:t>
        <a:bodyPr/>
        <a:lstStyle/>
        <a:p>
          <a:r>
            <a:rPr lang="de-DE" sz="1200" dirty="0"/>
            <a:t>Alle börsennotierten kleinen und mittleren Unternehmen ab 10 Mitarbeitenden, mit Ausnahme von Kleinstunternehmen, sind ab 2026 berichtspflichtig. Zudem sind ausgewählte Unternehmen aus Drittstaaten ab 2028 verpflichtet zu berichten.  </a:t>
          </a:r>
        </a:p>
      </dgm:t>
    </dgm:pt>
    <dgm:pt modelId="{E31D2AE4-2DA0-4CA6-95F8-A871B5FE1981}" type="parTrans" cxnId="{DA1E87FA-DF74-41C1-87BB-F18E27A0827D}">
      <dgm:prSet/>
      <dgm:spPr/>
      <dgm:t>
        <a:bodyPr/>
        <a:lstStyle/>
        <a:p>
          <a:endParaRPr lang="de-DE"/>
        </a:p>
      </dgm:t>
    </dgm:pt>
    <dgm:pt modelId="{339BA361-8471-42EA-9CD1-04504AC2C0DA}" type="sibTrans" cxnId="{DA1E87FA-DF74-41C1-87BB-F18E27A0827D}">
      <dgm:prSet/>
      <dgm:spPr/>
      <dgm:t>
        <a:bodyPr/>
        <a:lstStyle/>
        <a:p>
          <a:endParaRPr lang="de-DE"/>
        </a:p>
      </dgm:t>
    </dgm:pt>
    <dgm:pt modelId="{9AD2E022-D582-4E26-8AA4-1A4C69A09914}" type="pres">
      <dgm:prSet presAssocID="{ADC42627-89CA-4892-9678-7A184EB24E9A}" presName="linearFlow" presStyleCnt="0">
        <dgm:presLayoutVars>
          <dgm:dir/>
          <dgm:animLvl val="lvl"/>
          <dgm:resizeHandles val="exact"/>
        </dgm:presLayoutVars>
      </dgm:prSet>
      <dgm:spPr/>
    </dgm:pt>
    <dgm:pt modelId="{CB0C6BC3-97CA-49EF-A227-EE71A82F6205}" type="pres">
      <dgm:prSet presAssocID="{A7E24986-32CD-4783-807B-3141CC6AF463}" presName="composite" presStyleCnt="0"/>
      <dgm:spPr/>
    </dgm:pt>
    <dgm:pt modelId="{193E5FE4-F879-47A6-AD00-67C09DF6B767}" type="pres">
      <dgm:prSet presAssocID="{A7E24986-32CD-4783-807B-3141CC6AF463}" presName="parentText" presStyleLbl="alignNode1" presStyleIdx="0" presStyleCnt="3" custLinFactNeighborX="-13703" custLinFactNeighborY="381">
        <dgm:presLayoutVars>
          <dgm:chMax val="1"/>
          <dgm:bulletEnabled val="1"/>
        </dgm:presLayoutVars>
      </dgm:prSet>
      <dgm:spPr/>
    </dgm:pt>
    <dgm:pt modelId="{FDEEA416-0501-4026-95AA-B4CBC6A7692C}" type="pres">
      <dgm:prSet presAssocID="{A7E24986-32CD-4783-807B-3141CC6AF463}" presName="descendantText" presStyleLbl="alignAcc1" presStyleIdx="0" presStyleCnt="3">
        <dgm:presLayoutVars>
          <dgm:bulletEnabled val="1"/>
        </dgm:presLayoutVars>
      </dgm:prSet>
      <dgm:spPr/>
    </dgm:pt>
    <dgm:pt modelId="{B5420B37-951F-4047-A0D9-E617441691EA}" type="pres">
      <dgm:prSet presAssocID="{E3889FA6-CA5B-446A-B1E3-2809764124B8}" presName="sp" presStyleCnt="0"/>
      <dgm:spPr/>
    </dgm:pt>
    <dgm:pt modelId="{0C84E502-C0E6-443D-B6BB-947B46E320F7}" type="pres">
      <dgm:prSet presAssocID="{B2F6E632-9B08-4EA9-9DDE-8AC86172E0F3}" presName="composite" presStyleCnt="0"/>
      <dgm:spPr/>
    </dgm:pt>
    <dgm:pt modelId="{04DC0DE6-625B-4A45-82BC-44D584EABF9C}" type="pres">
      <dgm:prSet presAssocID="{B2F6E632-9B08-4EA9-9DDE-8AC86172E0F3}" presName="parentText" presStyleLbl="alignNode1" presStyleIdx="1" presStyleCnt="3">
        <dgm:presLayoutVars>
          <dgm:chMax val="1"/>
          <dgm:bulletEnabled val="1"/>
        </dgm:presLayoutVars>
      </dgm:prSet>
      <dgm:spPr/>
    </dgm:pt>
    <dgm:pt modelId="{70E6595B-D2F6-4A72-A0AF-98D47DD8337F}" type="pres">
      <dgm:prSet presAssocID="{B2F6E632-9B08-4EA9-9DDE-8AC86172E0F3}" presName="descendantText" presStyleLbl="alignAcc1" presStyleIdx="1" presStyleCnt="3" custLinFactNeighborY="0">
        <dgm:presLayoutVars>
          <dgm:bulletEnabled val="1"/>
        </dgm:presLayoutVars>
      </dgm:prSet>
      <dgm:spPr/>
    </dgm:pt>
    <dgm:pt modelId="{BA394BF1-D41E-4354-AB19-B53E30C733FD}" type="pres">
      <dgm:prSet presAssocID="{4DB68899-8FFE-4CBF-A063-65D108A4BCA9}" presName="sp" presStyleCnt="0"/>
      <dgm:spPr/>
    </dgm:pt>
    <dgm:pt modelId="{78959068-B1FD-469F-B9C5-1BBC69E5A184}" type="pres">
      <dgm:prSet presAssocID="{685EBD70-185C-4811-9329-CB3A75368D4C}" presName="composite" presStyleCnt="0"/>
      <dgm:spPr/>
    </dgm:pt>
    <dgm:pt modelId="{C260430F-0B7D-4CEA-BC38-CB3A8C90DF9B}" type="pres">
      <dgm:prSet presAssocID="{685EBD70-185C-4811-9329-CB3A75368D4C}" presName="parentText" presStyleLbl="alignNode1" presStyleIdx="2" presStyleCnt="3">
        <dgm:presLayoutVars>
          <dgm:chMax val="1"/>
          <dgm:bulletEnabled val="1"/>
        </dgm:presLayoutVars>
      </dgm:prSet>
      <dgm:spPr/>
    </dgm:pt>
    <dgm:pt modelId="{495B98F1-65BD-4748-A05C-62791F032596}" type="pres">
      <dgm:prSet presAssocID="{685EBD70-185C-4811-9329-CB3A75368D4C}" presName="descendantText" presStyleLbl="alignAcc1" presStyleIdx="2" presStyleCnt="3">
        <dgm:presLayoutVars>
          <dgm:bulletEnabled val="1"/>
        </dgm:presLayoutVars>
      </dgm:prSet>
      <dgm:spPr/>
    </dgm:pt>
  </dgm:ptLst>
  <dgm:cxnLst>
    <dgm:cxn modelId="{CD9E460C-F6BB-44EA-B34B-52C7790395F7}" srcId="{ADC42627-89CA-4892-9678-7A184EB24E9A}" destId="{685EBD70-185C-4811-9329-CB3A75368D4C}" srcOrd="2" destOrd="0" parTransId="{78D4B37E-80F8-4F5A-916B-15B8BF397C4E}" sibTransId="{8A1EC429-03FA-471A-9881-17F6E0A96829}"/>
    <dgm:cxn modelId="{4D24D630-62E7-4209-B764-439AD2C12838}" type="presOf" srcId="{ADC42627-89CA-4892-9678-7A184EB24E9A}" destId="{9AD2E022-D582-4E26-8AA4-1A4C69A09914}" srcOrd="0" destOrd="0" presId="urn:microsoft.com/office/officeart/2005/8/layout/chevron2"/>
    <dgm:cxn modelId="{31E79751-A23E-4A07-99C4-55AEF80CA689}" type="presOf" srcId="{B2F6E632-9B08-4EA9-9DDE-8AC86172E0F3}" destId="{04DC0DE6-625B-4A45-82BC-44D584EABF9C}" srcOrd="0" destOrd="0" presId="urn:microsoft.com/office/officeart/2005/8/layout/chevron2"/>
    <dgm:cxn modelId="{13B21374-821A-497A-BB17-4368A8E5918C}" type="presOf" srcId="{685EBD70-185C-4811-9329-CB3A75368D4C}" destId="{C260430F-0B7D-4CEA-BC38-CB3A8C90DF9B}" srcOrd="0" destOrd="0" presId="urn:microsoft.com/office/officeart/2005/8/layout/chevron2"/>
    <dgm:cxn modelId="{6CA5138B-9475-4D09-A99B-E339A351C635}" type="presOf" srcId="{73A6D41A-3066-405D-AA96-86B3E5DC72A9}" destId="{70E6595B-D2F6-4A72-A0AF-98D47DD8337F}" srcOrd="0" destOrd="0" presId="urn:microsoft.com/office/officeart/2005/8/layout/chevron2"/>
    <dgm:cxn modelId="{9F66C5BF-36D3-45EB-9EA4-A5285C50143A}" type="presOf" srcId="{56B2F901-AE91-4F75-9751-9A29EB875CD5}" destId="{495B98F1-65BD-4748-A05C-62791F032596}" srcOrd="0" destOrd="0" presId="urn:microsoft.com/office/officeart/2005/8/layout/chevron2"/>
    <dgm:cxn modelId="{2EE2E0CB-C820-448A-8829-9001E1BC115E}" type="presOf" srcId="{A7E24986-32CD-4783-807B-3141CC6AF463}" destId="{193E5FE4-F879-47A6-AD00-67C09DF6B767}" srcOrd="0" destOrd="0" presId="urn:microsoft.com/office/officeart/2005/8/layout/chevron2"/>
    <dgm:cxn modelId="{CA6793D1-321D-450D-B258-463D7EC1CAD1}" srcId="{ADC42627-89CA-4892-9678-7A184EB24E9A}" destId="{A7E24986-32CD-4783-807B-3141CC6AF463}" srcOrd="0" destOrd="0" parTransId="{80B4C78B-2B87-452E-81A9-B77386399E93}" sibTransId="{E3889FA6-CA5B-446A-B1E3-2809764124B8}"/>
    <dgm:cxn modelId="{392BFDE0-4A68-48AC-91CE-6AECA28E5363}" srcId="{ADC42627-89CA-4892-9678-7A184EB24E9A}" destId="{B2F6E632-9B08-4EA9-9DDE-8AC86172E0F3}" srcOrd="1" destOrd="0" parTransId="{B5ADDD8F-3498-4AE9-BD79-A60EB9E645F0}" sibTransId="{4DB68899-8FFE-4CBF-A063-65D108A4BCA9}"/>
    <dgm:cxn modelId="{6638DAED-96FA-45D1-9F9A-FF0A2DDC3FA2}" srcId="{B2F6E632-9B08-4EA9-9DDE-8AC86172E0F3}" destId="{73A6D41A-3066-405D-AA96-86B3E5DC72A9}" srcOrd="0" destOrd="0" parTransId="{CEEA738D-ABB4-4240-B51B-F2C856C7922C}" sibTransId="{C98BC84D-F3E0-429E-A001-4D24FC120BA6}"/>
    <dgm:cxn modelId="{E23F33F2-C6DB-4A72-A135-DC7508A614E3}" type="presOf" srcId="{77CA2050-8149-4C50-8899-8019E7D968C3}" destId="{FDEEA416-0501-4026-95AA-B4CBC6A7692C}" srcOrd="0" destOrd="0" presId="urn:microsoft.com/office/officeart/2005/8/layout/chevron2"/>
    <dgm:cxn modelId="{397FEDF9-0BF3-4239-B1A8-9094A9D27EDD}" srcId="{A7E24986-32CD-4783-807B-3141CC6AF463}" destId="{77CA2050-8149-4C50-8899-8019E7D968C3}" srcOrd="0" destOrd="0" parTransId="{C7447ED3-1AA9-48D3-97B4-84E7B05DF388}" sibTransId="{64DB6B40-C494-46AA-8011-CB0BB817DECF}"/>
    <dgm:cxn modelId="{DA1E87FA-DF74-41C1-87BB-F18E27A0827D}" srcId="{685EBD70-185C-4811-9329-CB3A75368D4C}" destId="{56B2F901-AE91-4F75-9751-9A29EB875CD5}" srcOrd="0" destOrd="0" parTransId="{E31D2AE4-2DA0-4CA6-95F8-A871B5FE1981}" sibTransId="{339BA361-8471-42EA-9CD1-04504AC2C0DA}"/>
    <dgm:cxn modelId="{53FE8C05-53E5-449F-9911-80C07CD650BB}" type="presParOf" srcId="{9AD2E022-D582-4E26-8AA4-1A4C69A09914}" destId="{CB0C6BC3-97CA-49EF-A227-EE71A82F6205}" srcOrd="0" destOrd="0" presId="urn:microsoft.com/office/officeart/2005/8/layout/chevron2"/>
    <dgm:cxn modelId="{0ACD92ED-C67C-412F-99E6-4534ABAA43EC}" type="presParOf" srcId="{CB0C6BC3-97CA-49EF-A227-EE71A82F6205}" destId="{193E5FE4-F879-47A6-AD00-67C09DF6B767}" srcOrd="0" destOrd="0" presId="urn:microsoft.com/office/officeart/2005/8/layout/chevron2"/>
    <dgm:cxn modelId="{06B10AC6-E536-44BC-BD66-D06107AC8F66}" type="presParOf" srcId="{CB0C6BC3-97CA-49EF-A227-EE71A82F6205}" destId="{FDEEA416-0501-4026-95AA-B4CBC6A7692C}" srcOrd="1" destOrd="0" presId="urn:microsoft.com/office/officeart/2005/8/layout/chevron2"/>
    <dgm:cxn modelId="{31CF6065-1BE1-4097-A0B9-5F3B08D7E798}" type="presParOf" srcId="{9AD2E022-D582-4E26-8AA4-1A4C69A09914}" destId="{B5420B37-951F-4047-A0D9-E617441691EA}" srcOrd="1" destOrd="0" presId="urn:microsoft.com/office/officeart/2005/8/layout/chevron2"/>
    <dgm:cxn modelId="{2C479627-A364-40BA-BD69-0F30A3A2EFD1}" type="presParOf" srcId="{9AD2E022-D582-4E26-8AA4-1A4C69A09914}" destId="{0C84E502-C0E6-443D-B6BB-947B46E320F7}" srcOrd="2" destOrd="0" presId="urn:microsoft.com/office/officeart/2005/8/layout/chevron2"/>
    <dgm:cxn modelId="{FCCBCCBA-4EFF-4E7D-BB6A-7CFBF44B1FBE}" type="presParOf" srcId="{0C84E502-C0E6-443D-B6BB-947B46E320F7}" destId="{04DC0DE6-625B-4A45-82BC-44D584EABF9C}" srcOrd="0" destOrd="0" presId="urn:microsoft.com/office/officeart/2005/8/layout/chevron2"/>
    <dgm:cxn modelId="{3DD985D1-115F-45B2-A6DC-0FEC656BC929}" type="presParOf" srcId="{0C84E502-C0E6-443D-B6BB-947B46E320F7}" destId="{70E6595B-D2F6-4A72-A0AF-98D47DD8337F}" srcOrd="1" destOrd="0" presId="urn:microsoft.com/office/officeart/2005/8/layout/chevron2"/>
    <dgm:cxn modelId="{FC74C9E7-5518-41FE-AE7A-1A09047D3324}" type="presParOf" srcId="{9AD2E022-D582-4E26-8AA4-1A4C69A09914}" destId="{BA394BF1-D41E-4354-AB19-B53E30C733FD}" srcOrd="3" destOrd="0" presId="urn:microsoft.com/office/officeart/2005/8/layout/chevron2"/>
    <dgm:cxn modelId="{49B42B02-CD6F-4CE5-8815-32FD2ADBD0E4}" type="presParOf" srcId="{9AD2E022-D582-4E26-8AA4-1A4C69A09914}" destId="{78959068-B1FD-469F-B9C5-1BBC69E5A184}" srcOrd="4" destOrd="0" presId="urn:microsoft.com/office/officeart/2005/8/layout/chevron2"/>
    <dgm:cxn modelId="{43E6F0D9-23B1-4027-8A8A-D7BE16FCFD08}" type="presParOf" srcId="{78959068-B1FD-469F-B9C5-1BBC69E5A184}" destId="{C260430F-0B7D-4CEA-BC38-CB3A8C90DF9B}" srcOrd="0" destOrd="0" presId="urn:microsoft.com/office/officeart/2005/8/layout/chevron2"/>
    <dgm:cxn modelId="{EE1720AA-7C91-4D99-AA96-80183B6F44CE}" type="presParOf" srcId="{78959068-B1FD-469F-B9C5-1BBC69E5A184}" destId="{495B98F1-65BD-4748-A05C-62791F03259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CABCD5-96DE-4748-B461-DC313E713165}"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de-DE"/>
        </a:p>
      </dgm:t>
    </dgm:pt>
    <dgm:pt modelId="{4BE9B213-A731-4991-B9B6-07A66B268866}">
      <dgm:prSet phldrT="[Text]" custT="1"/>
      <dgm:spPr>
        <a:solidFill>
          <a:srgbClr val="3B687F"/>
        </a:solidFill>
      </dgm:spPr>
      <dgm:t>
        <a:bodyPr/>
        <a:lstStyle/>
        <a:p>
          <a:r>
            <a:rPr lang="de-DE" sz="1050" dirty="0"/>
            <a:t>Geschäfts-führung</a:t>
          </a:r>
        </a:p>
      </dgm:t>
    </dgm:pt>
    <dgm:pt modelId="{A09DD9F5-4CE8-44C1-94CC-C6563D8A706D}" type="parTrans" cxnId="{C0C0E1FF-EC2A-4479-A3EB-174311A9C47B}">
      <dgm:prSet/>
      <dgm:spPr/>
      <dgm:t>
        <a:bodyPr/>
        <a:lstStyle/>
        <a:p>
          <a:endParaRPr lang="de-DE" sz="1200"/>
        </a:p>
      </dgm:t>
    </dgm:pt>
    <dgm:pt modelId="{2B4E08EB-6D10-4828-8B33-23E29BED5BF3}" type="sibTrans" cxnId="{C0C0E1FF-EC2A-4479-A3EB-174311A9C47B}">
      <dgm:prSet custT="1"/>
      <dgm:spPr>
        <a:solidFill>
          <a:srgbClr val="F9B000">
            <a:alpha val="90000"/>
          </a:srgbClr>
        </a:solidFill>
        <a:ln>
          <a:solidFill>
            <a:srgbClr val="F9B000"/>
          </a:solidFill>
        </a:ln>
      </dgm:spPr>
      <dgm:t>
        <a:bodyPr/>
        <a:lstStyle/>
        <a:p>
          <a:r>
            <a:rPr lang="de-DE" sz="600" dirty="0"/>
            <a:t>Schnittstelle zum Management </a:t>
          </a:r>
        </a:p>
      </dgm:t>
    </dgm:pt>
    <dgm:pt modelId="{757CF1C5-E87B-4882-AD52-8EA128F308DE}" type="asst">
      <dgm:prSet phldrT="[Text]" custT="1"/>
      <dgm:spPr>
        <a:solidFill>
          <a:srgbClr val="3B687F"/>
        </a:solidFill>
      </dgm:spPr>
      <dgm:t>
        <a:bodyPr/>
        <a:lstStyle/>
        <a:p>
          <a:r>
            <a:rPr lang="de-DE" sz="1050" dirty="0"/>
            <a:t>Nachhaltigkeits-berichterstattung</a:t>
          </a:r>
        </a:p>
      </dgm:t>
    </dgm:pt>
    <dgm:pt modelId="{3ED1F207-FCAE-4602-819D-184752006158}" type="parTrans" cxnId="{712CA81F-D036-42FE-A50C-637910D83F65}">
      <dgm:prSet/>
      <dgm:spPr/>
      <dgm:t>
        <a:bodyPr/>
        <a:lstStyle/>
        <a:p>
          <a:endParaRPr lang="de-DE" sz="1200"/>
        </a:p>
      </dgm:t>
    </dgm:pt>
    <dgm:pt modelId="{B7AE1726-89F1-4FAC-9007-C35A08FB6398}" type="sibTrans" cxnId="{712CA81F-D036-42FE-A50C-637910D83F65}">
      <dgm:prSet custT="1"/>
      <dgm:spPr>
        <a:solidFill>
          <a:srgbClr val="F9B000">
            <a:alpha val="90000"/>
          </a:srgbClr>
        </a:solidFill>
        <a:ln>
          <a:solidFill>
            <a:srgbClr val="F9B000"/>
          </a:solidFill>
        </a:ln>
      </dgm:spPr>
      <dgm: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Koordinierung</a:t>
          </a:r>
        </a:p>
      </dgm:t>
    </dgm:pt>
    <dgm:pt modelId="{6BD47AE1-0EF2-4FA8-ADCC-A7E789AA4334}">
      <dgm:prSet phldrT="[Text]" custT="1"/>
      <dgm:spPr>
        <a:solidFill>
          <a:srgbClr val="3B687F"/>
        </a:solidFill>
      </dgm:spPr>
      <dgm:t>
        <a:bodyPr/>
        <a:lstStyle/>
        <a:p>
          <a:r>
            <a:rPr lang="de-DE" sz="1050" dirty="0"/>
            <a:t>Personal</a:t>
          </a:r>
        </a:p>
      </dgm:t>
    </dgm:pt>
    <dgm:pt modelId="{F0423765-6D57-468D-B3BD-678288251DC0}" type="parTrans" cxnId="{C96EA582-1226-4C28-8604-D9B12B508527}">
      <dgm:prSet/>
      <dgm:spPr/>
      <dgm:t>
        <a:bodyPr/>
        <a:lstStyle/>
        <a:p>
          <a:endParaRPr lang="de-DE" sz="1200"/>
        </a:p>
      </dgm:t>
    </dgm:pt>
    <dgm:pt modelId="{233E01DB-91D3-4CA5-9C12-7D2B2FED390F}" type="sibTrans" cxnId="{C96EA582-1226-4C28-8604-D9B12B508527}">
      <dgm:prSet custT="1"/>
      <dgm:spPr>
        <a:solidFill>
          <a:srgbClr val="F9B000">
            <a:alpha val="90000"/>
          </a:srgbClr>
        </a:solidFill>
        <a:ln>
          <a:solidFill>
            <a:srgbClr val="F9B000"/>
          </a:solidFill>
        </a:ln>
      </dgm:spPr>
      <dgm: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Mitarbeiterthemen</a:t>
          </a:r>
        </a:p>
      </dgm:t>
    </dgm:pt>
    <dgm:pt modelId="{27D1BB74-F79D-4FF3-AF8F-338328B492B9}">
      <dgm:prSet phldrT="[Text]" custT="1"/>
      <dgm:spPr>
        <a:solidFill>
          <a:srgbClr val="3B687F"/>
        </a:solidFill>
      </dgm:spPr>
      <dgm:t>
        <a:bodyPr/>
        <a:lstStyle/>
        <a:p>
          <a:r>
            <a:rPr lang="de-DE" sz="1050" dirty="0"/>
            <a:t>Gebäude-management</a:t>
          </a:r>
        </a:p>
      </dgm:t>
    </dgm:pt>
    <dgm:pt modelId="{11858DB2-2459-437C-9B44-FEEB0CF0825D}" type="parTrans" cxnId="{E50BC040-330C-4D2D-972B-70A3F1AC00E9}">
      <dgm:prSet/>
      <dgm:spPr/>
      <dgm:t>
        <a:bodyPr/>
        <a:lstStyle/>
        <a:p>
          <a:endParaRPr lang="de-DE" sz="1200"/>
        </a:p>
      </dgm:t>
    </dgm:pt>
    <dgm:pt modelId="{273A8835-0472-4534-BB42-41ACF31079FF}" type="sibTrans" cxnId="{E50BC040-330C-4D2D-972B-70A3F1AC00E9}">
      <dgm:prSet custT="1"/>
      <dgm:spPr>
        <a:solidFill>
          <a:srgbClr val="F9B000">
            <a:alpha val="90000"/>
          </a:srgbClr>
        </a:solidFill>
        <a:ln>
          <a:solidFill>
            <a:srgbClr val="F9B000"/>
          </a:solidFill>
        </a:ln>
      </dgm:spPr>
      <dgm:t>
        <a:bodyPr/>
        <a:lstStyle/>
        <a:p>
          <a:r>
            <a:rPr lang="de-DE" sz="700" dirty="0"/>
            <a:t>Energie und Umwelt</a:t>
          </a:r>
        </a:p>
      </dgm:t>
    </dgm:pt>
    <dgm:pt modelId="{7FCBA6CB-816B-4BA5-AD91-CB76A9B65216}">
      <dgm:prSet phldrT="[Text]" custT="1"/>
      <dgm:spPr>
        <a:solidFill>
          <a:srgbClr val="3B687F"/>
        </a:solidFill>
      </dgm:spPr>
      <dgm:t>
        <a:bodyPr/>
        <a:lstStyle/>
        <a:p>
          <a:r>
            <a:rPr lang="de-DE" sz="1050" dirty="0"/>
            <a:t>Einkauf</a:t>
          </a:r>
          <a:endParaRPr lang="de-DE" sz="1100" dirty="0"/>
        </a:p>
      </dgm:t>
    </dgm:pt>
    <dgm:pt modelId="{CA1553D9-DB47-4C05-8439-F95D944CB1A9}" type="parTrans" cxnId="{E5DAD66B-3338-408D-9F12-B4A7EAD06605}">
      <dgm:prSet/>
      <dgm:spPr/>
      <dgm:t>
        <a:bodyPr/>
        <a:lstStyle/>
        <a:p>
          <a:endParaRPr lang="de-DE" sz="1200"/>
        </a:p>
      </dgm:t>
    </dgm:pt>
    <dgm:pt modelId="{CAC0271D-5569-4685-8C7A-465D8EC7C958}" type="sibTrans" cxnId="{E5DAD66B-3338-408D-9F12-B4A7EAD06605}">
      <dgm:prSet custT="1"/>
      <dgm:spPr>
        <a:solidFill>
          <a:srgbClr val="F9B000">
            <a:alpha val="90000"/>
          </a:srgbClr>
        </a:solidFill>
        <a:ln>
          <a:solidFill>
            <a:srgbClr val="F9B000"/>
          </a:solidFill>
        </a:ln>
      </dgm:spPr>
      <dgm:t>
        <a:bodyPr/>
        <a:lstStyle/>
        <a:p>
          <a:r>
            <a:rPr lang="de-DE" sz="700" dirty="0"/>
            <a:t>Lieferkette</a:t>
          </a:r>
        </a:p>
      </dgm:t>
    </dgm:pt>
    <dgm:pt modelId="{D57CCA7E-B333-4A0E-AB4B-CA0F8E71FE1C}">
      <dgm:prSet phldrT="[Text]" custT="1"/>
      <dgm:spPr>
        <a:solidFill>
          <a:srgbClr val="3B687F"/>
        </a:solidFill>
      </dgm:spPr>
      <dgm:t>
        <a:bodyPr/>
        <a:lstStyle/>
        <a:p>
          <a:r>
            <a:rPr lang="de-DE" sz="1100" dirty="0"/>
            <a:t>…</a:t>
          </a:r>
        </a:p>
      </dgm:t>
    </dgm:pt>
    <dgm:pt modelId="{695B67C1-F117-40EA-8528-A3DCCD1439A3}" type="parTrans" cxnId="{3C08DE8A-2E0A-4E77-9B8F-23062F9BFF9C}">
      <dgm:prSet/>
      <dgm:spPr/>
      <dgm:t>
        <a:bodyPr/>
        <a:lstStyle/>
        <a:p>
          <a:endParaRPr lang="de-DE"/>
        </a:p>
      </dgm:t>
    </dgm:pt>
    <dgm:pt modelId="{0F39C7AC-55D7-48CE-89B6-07EF8AC7E8A1}" type="sibTrans" cxnId="{3C08DE8A-2E0A-4E77-9B8F-23062F9BFF9C}">
      <dgm:prSet/>
      <dgm:spPr/>
      <dgm:t>
        <a:bodyPr/>
        <a:lstStyle/>
        <a:p>
          <a:endParaRPr lang="de-DE" dirty="0"/>
        </a:p>
      </dgm:t>
    </dgm:pt>
    <dgm:pt modelId="{E513E497-17ED-48D0-97E8-A3078BF9A11B}" type="asst">
      <dgm:prSet phldrT="[Text]" custT="1"/>
      <dgm:spPr>
        <a:solidFill>
          <a:srgbClr val="3B687F"/>
        </a:solidFill>
      </dgm:spPr>
      <dgm:t>
        <a:bodyPr/>
        <a:lstStyle/>
        <a:p>
          <a:r>
            <a:rPr lang="de-DE" sz="1050" dirty="0"/>
            <a:t>Finanzabteilung</a:t>
          </a:r>
        </a:p>
      </dgm:t>
    </dgm:pt>
    <dgm:pt modelId="{ED4EE6C9-53F1-4CDB-B60E-A54D6F40DE50}" type="parTrans" cxnId="{F0F10EBE-AD54-42F7-B3EA-9541364ABDD0}">
      <dgm:prSet/>
      <dgm:spPr/>
      <dgm:t>
        <a:bodyPr/>
        <a:lstStyle/>
        <a:p>
          <a:endParaRPr lang="de-DE"/>
        </a:p>
      </dgm:t>
    </dgm:pt>
    <dgm:pt modelId="{2642F40F-BDFC-4DEF-9435-D3F38A779B10}" type="sibTrans" cxnId="{F0F10EBE-AD54-42F7-B3EA-9541364ABDD0}">
      <dgm:prSet custT="1"/>
      <dgm:spPr>
        <a:solidFill>
          <a:srgbClr val="F9B000">
            <a:alpha val="90000"/>
          </a:srgbClr>
        </a:solidFill>
        <a:ln>
          <a:solidFill>
            <a:srgbClr val="F9B000"/>
          </a:solidFill>
        </a:ln>
      </dgm:spPr>
      <dgm:t>
        <a:bodyPr/>
        <a:lstStyle/>
        <a:p>
          <a:r>
            <a:rPr lang="de-DE" sz="700" dirty="0">
              <a:highlight>
                <a:srgbClr val="F9B000"/>
              </a:highlight>
            </a:rPr>
            <a:t>Verknüpfung zum Lagebericht</a:t>
          </a:r>
        </a:p>
      </dgm:t>
    </dgm:pt>
    <dgm:pt modelId="{42D070F8-D7FC-4916-8429-9DD6CBFEB014}" type="pres">
      <dgm:prSet presAssocID="{83CABCD5-96DE-4748-B461-DC313E713165}" presName="hierChild1" presStyleCnt="0">
        <dgm:presLayoutVars>
          <dgm:orgChart val="1"/>
          <dgm:chPref val="1"/>
          <dgm:dir/>
          <dgm:animOne val="branch"/>
          <dgm:animLvl val="lvl"/>
          <dgm:resizeHandles/>
        </dgm:presLayoutVars>
      </dgm:prSet>
      <dgm:spPr/>
    </dgm:pt>
    <dgm:pt modelId="{F7A1F38E-386F-4C69-88BC-E70851086F41}" type="pres">
      <dgm:prSet presAssocID="{4BE9B213-A731-4991-B9B6-07A66B268866}" presName="hierRoot1" presStyleCnt="0">
        <dgm:presLayoutVars>
          <dgm:hierBranch val="init"/>
        </dgm:presLayoutVars>
      </dgm:prSet>
      <dgm:spPr/>
    </dgm:pt>
    <dgm:pt modelId="{45E0964C-A444-4F13-974E-14E794000AFC}" type="pres">
      <dgm:prSet presAssocID="{4BE9B213-A731-4991-B9B6-07A66B268866}" presName="rootComposite1" presStyleCnt="0"/>
      <dgm:spPr/>
    </dgm:pt>
    <dgm:pt modelId="{1BE27800-3BFC-4196-A176-19960DA730CD}" type="pres">
      <dgm:prSet presAssocID="{4BE9B213-A731-4991-B9B6-07A66B268866}" presName="rootText1" presStyleLbl="node0" presStyleIdx="0" presStyleCnt="1">
        <dgm:presLayoutVars>
          <dgm:chMax/>
          <dgm:chPref val="3"/>
        </dgm:presLayoutVars>
      </dgm:prSet>
      <dgm:spPr/>
    </dgm:pt>
    <dgm:pt modelId="{F02A3246-5E1A-40A2-9357-FC3B8C6AA5E5}" type="pres">
      <dgm:prSet presAssocID="{4BE9B213-A731-4991-B9B6-07A66B268866}" presName="titleText1" presStyleLbl="fgAcc0" presStyleIdx="0" presStyleCnt="1">
        <dgm:presLayoutVars>
          <dgm:chMax val="0"/>
          <dgm:chPref val="0"/>
        </dgm:presLayoutVars>
      </dgm:prSet>
      <dgm:spPr/>
    </dgm:pt>
    <dgm:pt modelId="{6974C075-F179-4FED-BE87-077E0CE80EE1}" type="pres">
      <dgm:prSet presAssocID="{4BE9B213-A731-4991-B9B6-07A66B268866}" presName="rootConnector1" presStyleLbl="node1" presStyleIdx="0" presStyleCnt="4"/>
      <dgm:spPr/>
    </dgm:pt>
    <dgm:pt modelId="{ACD32AED-24F6-4765-A2F2-E23983A7D4C7}" type="pres">
      <dgm:prSet presAssocID="{4BE9B213-A731-4991-B9B6-07A66B268866}" presName="hierChild2" presStyleCnt="0"/>
      <dgm:spPr/>
    </dgm:pt>
    <dgm:pt modelId="{063A9DFF-62AA-468C-923E-7C35AA1135A2}" type="pres">
      <dgm:prSet presAssocID="{F0423765-6D57-468D-B3BD-678288251DC0}" presName="Name37" presStyleLbl="parChTrans1D2" presStyleIdx="0" presStyleCnt="6"/>
      <dgm:spPr/>
    </dgm:pt>
    <dgm:pt modelId="{9332ECAA-0AC3-4B50-AA63-E1DF0821482C}" type="pres">
      <dgm:prSet presAssocID="{6BD47AE1-0EF2-4FA8-ADCC-A7E789AA4334}" presName="hierRoot2" presStyleCnt="0">
        <dgm:presLayoutVars>
          <dgm:hierBranch val="init"/>
        </dgm:presLayoutVars>
      </dgm:prSet>
      <dgm:spPr/>
    </dgm:pt>
    <dgm:pt modelId="{E3582FE4-A6BE-4F9F-9AA3-6D5C5F03F08A}" type="pres">
      <dgm:prSet presAssocID="{6BD47AE1-0EF2-4FA8-ADCC-A7E789AA4334}" presName="rootComposite" presStyleCnt="0"/>
      <dgm:spPr/>
    </dgm:pt>
    <dgm:pt modelId="{CA90015D-FE48-4F80-87C9-F91986EDBF59}" type="pres">
      <dgm:prSet presAssocID="{6BD47AE1-0EF2-4FA8-ADCC-A7E789AA4334}" presName="rootText" presStyleLbl="node1" presStyleIdx="0" presStyleCnt="4">
        <dgm:presLayoutVars>
          <dgm:chMax/>
          <dgm:chPref val="3"/>
        </dgm:presLayoutVars>
      </dgm:prSet>
      <dgm:spPr/>
    </dgm:pt>
    <dgm:pt modelId="{C0D1B4B1-28AE-4F57-A1FC-C1EB1978E9C3}" type="pres">
      <dgm:prSet presAssocID="{6BD47AE1-0EF2-4FA8-ADCC-A7E789AA4334}" presName="titleText2" presStyleLbl="fgAcc1" presStyleIdx="0" presStyleCnt="4">
        <dgm:presLayoutVars>
          <dgm:chMax val="0"/>
          <dgm:chPref val="0"/>
        </dgm:presLayoutVars>
      </dgm:prSet>
      <dgm:spPr/>
    </dgm:pt>
    <dgm:pt modelId="{D1A6424E-BE3D-4517-B1A8-B268236569A9}" type="pres">
      <dgm:prSet presAssocID="{6BD47AE1-0EF2-4FA8-ADCC-A7E789AA4334}" presName="rootConnector" presStyleLbl="node2" presStyleIdx="0" presStyleCnt="0"/>
      <dgm:spPr/>
    </dgm:pt>
    <dgm:pt modelId="{6BF7B4D5-F604-40E5-AAB3-491EC009296D}" type="pres">
      <dgm:prSet presAssocID="{6BD47AE1-0EF2-4FA8-ADCC-A7E789AA4334}" presName="hierChild4" presStyleCnt="0"/>
      <dgm:spPr/>
    </dgm:pt>
    <dgm:pt modelId="{AE5CC54B-B72E-4D82-B838-926170FA7FBA}" type="pres">
      <dgm:prSet presAssocID="{6BD47AE1-0EF2-4FA8-ADCC-A7E789AA4334}" presName="hierChild5" presStyleCnt="0"/>
      <dgm:spPr/>
    </dgm:pt>
    <dgm:pt modelId="{29B7BAB5-3ACD-4FFA-98CE-FCBED81DD1B2}" type="pres">
      <dgm:prSet presAssocID="{11858DB2-2459-437C-9B44-FEEB0CF0825D}" presName="Name37" presStyleLbl="parChTrans1D2" presStyleIdx="1" presStyleCnt="6"/>
      <dgm:spPr/>
    </dgm:pt>
    <dgm:pt modelId="{E759B17F-9588-431A-82A0-AFFCAAE102D1}" type="pres">
      <dgm:prSet presAssocID="{27D1BB74-F79D-4FF3-AF8F-338328B492B9}" presName="hierRoot2" presStyleCnt="0">
        <dgm:presLayoutVars>
          <dgm:hierBranch val="init"/>
        </dgm:presLayoutVars>
      </dgm:prSet>
      <dgm:spPr/>
    </dgm:pt>
    <dgm:pt modelId="{39169375-DCE1-4C85-B040-C2760F39B1A0}" type="pres">
      <dgm:prSet presAssocID="{27D1BB74-F79D-4FF3-AF8F-338328B492B9}" presName="rootComposite" presStyleCnt="0"/>
      <dgm:spPr/>
    </dgm:pt>
    <dgm:pt modelId="{D4049CA3-0546-4FBD-9A59-BFA7CDC96F9D}" type="pres">
      <dgm:prSet presAssocID="{27D1BB74-F79D-4FF3-AF8F-338328B492B9}" presName="rootText" presStyleLbl="node1" presStyleIdx="1" presStyleCnt="4">
        <dgm:presLayoutVars>
          <dgm:chMax/>
          <dgm:chPref val="3"/>
        </dgm:presLayoutVars>
      </dgm:prSet>
      <dgm:spPr/>
    </dgm:pt>
    <dgm:pt modelId="{1CB8E522-F3E1-49E9-8481-1122A66F1F5D}" type="pres">
      <dgm:prSet presAssocID="{27D1BB74-F79D-4FF3-AF8F-338328B492B9}" presName="titleText2" presStyleLbl="fgAcc1" presStyleIdx="1" presStyleCnt="4">
        <dgm:presLayoutVars>
          <dgm:chMax val="0"/>
          <dgm:chPref val="0"/>
        </dgm:presLayoutVars>
      </dgm:prSet>
      <dgm:spPr/>
    </dgm:pt>
    <dgm:pt modelId="{C707F625-C6EF-45FA-A3E3-71ADB0B3F92D}" type="pres">
      <dgm:prSet presAssocID="{27D1BB74-F79D-4FF3-AF8F-338328B492B9}" presName="rootConnector" presStyleLbl="node2" presStyleIdx="0" presStyleCnt="0"/>
      <dgm:spPr/>
    </dgm:pt>
    <dgm:pt modelId="{65E0148A-062D-4ACE-B9B8-3CBA985CB41A}" type="pres">
      <dgm:prSet presAssocID="{27D1BB74-F79D-4FF3-AF8F-338328B492B9}" presName="hierChild4" presStyleCnt="0"/>
      <dgm:spPr/>
    </dgm:pt>
    <dgm:pt modelId="{A29D6F28-4AFD-47A9-8919-1FA6CEB7DBDE}" type="pres">
      <dgm:prSet presAssocID="{27D1BB74-F79D-4FF3-AF8F-338328B492B9}" presName="hierChild5" presStyleCnt="0"/>
      <dgm:spPr/>
    </dgm:pt>
    <dgm:pt modelId="{AD153452-F8AC-4C4A-9D97-45DACDEC6F32}" type="pres">
      <dgm:prSet presAssocID="{CA1553D9-DB47-4C05-8439-F95D944CB1A9}" presName="Name37" presStyleLbl="parChTrans1D2" presStyleIdx="2" presStyleCnt="6"/>
      <dgm:spPr/>
    </dgm:pt>
    <dgm:pt modelId="{6AEBDCB0-721D-4155-B8D5-FD70C39C950D}" type="pres">
      <dgm:prSet presAssocID="{7FCBA6CB-816B-4BA5-AD91-CB76A9B65216}" presName="hierRoot2" presStyleCnt="0">
        <dgm:presLayoutVars>
          <dgm:hierBranch val="init"/>
        </dgm:presLayoutVars>
      </dgm:prSet>
      <dgm:spPr/>
    </dgm:pt>
    <dgm:pt modelId="{B25049C1-C3C0-4BA5-B18A-890F0FD93D10}" type="pres">
      <dgm:prSet presAssocID="{7FCBA6CB-816B-4BA5-AD91-CB76A9B65216}" presName="rootComposite" presStyleCnt="0"/>
      <dgm:spPr/>
    </dgm:pt>
    <dgm:pt modelId="{4691D49A-35A7-4D7B-B793-F6A0CF0A1EB2}" type="pres">
      <dgm:prSet presAssocID="{7FCBA6CB-816B-4BA5-AD91-CB76A9B65216}" presName="rootText" presStyleLbl="node1" presStyleIdx="2" presStyleCnt="4">
        <dgm:presLayoutVars>
          <dgm:chMax/>
          <dgm:chPref val="3"/>
        </dgm:presLayoutVars>
      </dgm:prSet>
      <dgm:spPr/>
    </dgm:pt>
    <dgm:pt modelId="{E9DB9FAC-B5BE-4FB2-BF52-9E19E0F35DE2}" type="pres">
      <dgm:prSet presAssocID="{7FCBA6CB-816B-4BA5-AD91-CB76A9B65216}" presName="titleText2" presStyleLbl="fgAcc1" presStyleIdx="2" presStyleCnt="4">
        <dgm:presLayoutVars>
          <dgm:chMax val="0"/>
          <dgm:chPref val="0"/>
        </dgm:presLayoutVars>
      </dgm:prSet>
      <dgm:spPr/>
    </dgm:pt>
    <dgm:pt modelId="{CF06E074-8E67-4149-90B0-BE1D59CE4FA4}" type="pres">
      <dgm:prSet presAssocID="{7FCBA6CB-816B-4BA5-AD91-CB76A9B65216}" presName="rootConnector" presStyleLbl="node2" presStyleIdx="0" presStyleCnt="0"/>
      <dgm:spPr/>
    </dgm:pt>
    <dgm:pt modelId="{B588C55B-83F2-4B86-8B7B-F83F1CD668EC}" type="pres">
      <dgm:prSet presAssocID="{7FCBA6CB-816B-4BA5-AD91-CB76A9B65216}" presName="hierChild4" presStyleCnt="0"/>
      <dgm:spPr/>
    </dgm:pt>
    <dgm:pt modelId="{E7B19E5F-17AB-4CF1-92D1-B6B5E936C67B}" type="pres">
      <dgm:prSet presAssocID="{7FCBA6CB-816B-4BA5-AD91-CB76A9B65216}" presName="hierChild5" presStyleCnt="0"/>
      <dgm:spPr/>
    </dgm:pt>
    <dgm:pt modelId="{A0B037AF-2276-4BD1-8109-C6094144DDDF}" type="pres">
      <dgm:prSet presAssocID="{695B67C1-F117-40EA-8528-A3DCCD1439A3}" presName="Name37" presStyleLbl="parChTrans1D2" presStyleIdx="3" presStyleCnt="6"/>
      <dgm:spPr/>
    </dgm:pt>
    <dgm:pt modelId="{3CF09F17-7090-440A-B0BD-45C71E9A9215}" type="pres">
      <dgm:prSet presAssocID="{D57CCA7E-B333-4A0E-AB4B-CA0F8E71FE1C}" presName="hierRoot2" presStyleCnt="0">
        <dgm:presLayoutVars>
          <dgm:hierBranch val="init"/>
        </dgm:presLayoutVars>
      </dgm:prSet>
      <dgm:spPr/>
    </dgm:pt>
    <dgm:pt modelId="{B9F9A1CD-E347-41FA-8C50-88B33C67776C}" type="pres">
      <dgm:prSet presAssocID="{D57CCA7E-B333-4A0E-AB4B-CA0F8E71FE1C}" presName="rootComposite" presStyleCnt="0"/>
      <dgm:spPr/>
    </dgm:pt>
    <dgm:pt modelId="{C6C0F030-6F3D-4A3F-879D-33B889F98988}" type="pres">
      <dgm:prSet presAssocID="{D57CCA7E-B333-4A0E-AB4B-CA0F8E71FE1C}" presName="rootText" presStyleLbl="node1" presStyleIdx="3" presStyleCnt="4">
        <dgm:presLayoutVars>
          <dgm:chMax/>
          <dgm:chPref val="3"/>
        </dgm:presLayoutVars>
      </dgm:prSet>
      <dgm:spPr/>
    </dgm:pt>
    <dgm:pt modelId="{65A1646A-4077-4040-93F6-2D6BA339014E}" type="pres">
      <dgm:prSet presAssocID="{D57CCA7E-B333-4A0E-AB4B-CA0F8E71FE1C}" presName="titleText2" presStyleLbl="fgAcc1" presStyleIdx="3" presStyleCnt="4">
        <dgm:presLayoutVars>
          <dgm:chMax val="0"/>
          <dgm:chPref val="0"/>
        </dgm:presLayoutVars>
      </dgm:prSet>
      <dgm:spPr/>
    </dgm:pt>
    <dgm:pt modelId="{E46A8FEB-9963-4BC8-84E6-B85F3D4BD95A}" type="pres">
      <dgm:prSet presAssocID="{D57CCA7E-B333-4A0E-AB4B-CA0F8E71FE1C}" presName="rootConnector" presStyleLbl="node2" presStyleIdx="0" presStyleCnt="0"/>
      <dgm:spPr/>
    </dgm:pt>
    <dgm:pt modelId="{A614E107-9A8F-44E5-8254-2EDD7EF94FED}" type="pres">
      <dgm:prSet presAssocID="{D57CCA7E-B333-4A0E-AB4B-CA0F8E71FE1C}" presName="hierChild4" presStyleCnt="0"/>
      <dgm:spPr/>
    </dgm:pt>
    <dgm:pt modelId="{EF6C8F33-803E-4A4B-B564-342B7AB286F3}" type="pres">
      <dgm:prSet presAssocID="{D57CCA7E-B333-4A0E-AB4B-CA0F8E71FE1C}" presName="hierChild5" presStyleCnt="0"/>
      <dgm:spPr/>
    </dgm:pt>
    <dgm:pt modelId="{C2C8E429-5BDC-4D06-B3CE-A6614146018A}" type="pres">
      <dgm:prSet presAssocID="{4BE9B213-A731-4991-B9B6-07A66B268866}" presName="hierChild3" presStyleCnt="0"/>
      <dgm:spPr/>
    </dgm:pt>
    <dgm:pt modelId="{C863C539-4E4A-42CA-B303-411D9EEEB783}" type="pres">
      <dgm:prSet presAssocID="{3ED1F207-FCAE-4602-819D-184752006158}" presName="Name96" presStyleLbl="parChTrans1D2" presStyleIdx="4" presStyleCnt="6"/>
      <dgm:spPr/>
    </dgm:pt>
    <dgm:pt modelId="{388ECE52-5242-4C01-A216-1783E75D7560}" type="pres">
      <dgm:prSet presAssocID="{757CF1C5-E87B-4882-AD52-8EA128F308DE}" presName="hierRoot3" presStyleCnt="0">
        <dgm:presLayoutVars>
          <dgm:hierBranch val="init"/>
        </dgm:presLayoutVars>
      </dgm:prSet>
      <dgm:spPr/>
    </dgm:pt>
    <dgm:pt modelId="{1A10EA99-EDD3-4371-A793-F448866A5BF3}" type="pres">
      <dgm:prSet presAssocID="{757CF1C5-E87B-4882-AD52-8EA128F308DE}" presName="rootComposite3" presStyleCnt="0"/>
      <dgm:spPr/>
    </dgm:pt>
    <dgm:pt modelId="{F7CCA77D-CD6E-451A-AF64-2E359A1770A2}" type="pres">
      <dgm:prSet presAssocID="{757CF1C5-E87B-4882-AD52-8EA128F308DE}" presName="rootText3" presStyleLbl="asst1" presStyleIdx="0" presStyleCnt="2">
        <dgm:presLayoutVars>
          <dgm:chPref val="3"/>
        </dgm:presLayoutVars>
      </dgm:prSet>
      <dgm:spPr/>
    </dgm:pt>
    <dgm:pt modelId="{757AA0DF-213E-4348-94F4-B35F95158ECE}" type="pres">
      <dgm:prSet presAssocID="{757CF1C5-E87B-4882-AD52-8EA128F308DE}" presName="titleText3" presStyleLbl="fgAcc2" presStyleIdx="0" presStyleCnt="2">
        <dgm:presLayoutVars>
          <dgm:chMax val="0"/>
          <dgm:chPref val="0"/>
        </dgm:presLayoutVars>
      </dgm:prSet>
      <dgm:spPr/>
    </dgm:pt>
    <dgm:pt modelId="{EED15533-9599-4510-89C2-8B27011555EB}" type="pres">
      <dgm:prSet presAssocID="{757CF1C5-E87B-4882-AD52-8EA128F308DE}" presName="rootConnector3" presStyleLbl="asst1" presStyleIdx="0" presStyleCnt="2"/>
      <dgm:spPr/>
    </dgm:pt>
    <dgm:pt modelId="{D5A4C495-5E2F-4EB7-BBA8-56E22046ADBC}" type="pres">
      <dgm:prSet presAssocID="{757CF1C5-E87B-4882-AD52-8EA128F308DE}" presName="hierChild6" presStyleCnt="0"/>
      <dgm:spPr/>
    </dgm:pt>
    <dgm:pt modelId="{49E92B11-512C-46A4-BB3C-5934B7D61738}" type="pres">
      <dgm:prSet presAssocID="{757CF1C5-E87B-4882-AD52-8EA128F308DE}" presName="hierChild7" presStyleCnt="0"/>
      <dgm:spPr/>
    </dgm:pt>
    <dgm:pt modelId="{D211AC15-201C-46BC-9DC3-19977CB5ADC3}" type="pres">
      <dgm:prSet presAssocID="{ED4EE6C9-53F1-4CDB-B60E-A54D6F40DE50}" presName="Name96" presStyleLbl="parChTrans1D2" presStyleIdx="5" presStyleCnt="6"/>
      <dgm:spPr/>
    </dgm:pt>
    <dgm:pt modelId="{D69525CE-8D0B-439D-8CCE-B86C572E7299}" type="pres">
      <dgm:prSet presAssocID="{E513E497-17ED-48D0-97E8-A3078BF9A11B}" presName="hierRoot3" presStyleCnt="0">
        <dgm:presLayoutVars>
          <dgm:hierBranch val="init"/>
        </dgm:presLayoutVars>
      </dgm:prSet>
      <dgm:spPr/>
    </dgm:pt>
    <dgm:pt modelId="{6CA59207-CD4A-404C-8768-F28236130B11}" type="pres">
      <dgm:prSet presAssocID="{E513E497-17ED-48D0-97E8-A3078BF9A11B}" presName="rootComposite3" presStyleCnt="0"/>
      <dgm:spPr/>
    </dgm:pt>
    <dgm:pt modelId="{AB0D04CD-A694-4D12-9FE2-39F7D0F93729}" type="pres">
      <dgm:prSet presAssocID="{E513E497-17ED-48D0-97E8-A3078BF9A11B}" presName="rootText3" presStyleLbl="asst1" presStyleIdx="1" presStyleCnt="2">
        <dgm:presLayoutVars>
          <dgm:chPref val="3"/>
        </dgm:presLayoutVars>
      </dgm:prSet>
      <dgm:spPr/>
    </dgm:pt>
    <dgm:pt modelId="{CDCC78E7-7FDA-4DD2-8D99-04E8F776FDF3}" type="pres">
      <dgm:prSet presAssocID="{E513E497-17ED-48D0-97E8-A3078BF9A11B}" presName="titleText3" presStyleLbl="fgAcc2" presStyleIdx="1" presStyleCnt="2">
        <dgm:presLayoutVars>
          <dgm:chMax val="0"/>
          <dgm:chPref val="0"/>
        </dgm:presLayoutVars>
      </dgm:prSet>
      <dgm:spPr/>
    </dgm:pt>
    <dgm:pt modelId="{506F3646-5B89-4C7F-8CBE-40FA3B691C3F}" type="pres">
      <dgm:prSet presAssocID="{E513E497-17ED-48D0-97E8-A3078BF9A11B}" presName="rootConnector3" presStyleLbl="asst1" presStyleIdx="1" presStyleCnt="2"/>
      <dgm:spPr/>
    </dgm:pt>
    <dgm:pt modelId="{9D733E36-22A1-478B-9B68-2F5CAF0032BC}" type="pres">
      <dgm:prSet presAssocID="{E513E497-17ED-48D0-97E8-A3078BF9A11B}" presName="hierChild6" presStyleCnt="0"/>
      <dgm:spPr/>
    </dgm:pt>
    <dgm:pt modelId="{2BA0AA3D-3FE6-40CC-A22B-9494D01CCA79}" type="pres">
      <dgm:prSet presAssocID="{E513E497-17ED-48D0-97E8-A3078BF9A11B}" presName="hierChild7" presStyleCnt="0"/>
      <dgm:spPr/>
    </dgm:pt>
  </dgm:ptLst>
  <dgm:cxnLst>
    <dgm:cxn modelId="{62AC6D13-EDD7-4111-A8D1-904FCF65177A}" type="presOf" srcId="{6BD47AE1-0EF2-4FA8-ADCC-A7E789AA4334}" destId="{D1A6424E-BE3D-4517-B1A8-B268236569A9}" srcOrd="1" destOrd="0" presId="urn:microsoft.com/office/officeart/2008/layout/NameandTitleOrganizationalChart"/>
    <dgm:cxn modelId="{35795916-FDC8-48A8-9259-06A76EBE558D}" type="presOf" srcId="{7FCBA6CB-816B-4BA5-AD91-CB76A9B65216}" destId="{CF06E074-8E67-4149-90B0-BE1D59CE4FA4}" srcOrd="1" destOrd="0" presId="urn:microsoft.com/office/officeart/2008/layout/NameandTitleOrganizationalChart"/>
    <dgm:cxn modelId="{712CA81F-D036-42FE-A50C-637910D83F65}" srcId="{4BE9B213-A731-4991-B9B6-07A66B268866}" destId="{757CF1C5-E87B-4882-AD52-8EA128F308DE}" srcOrd="0" destOrd="0" parTransId="{3ED1F207-FCAE-4602-819D-184752006158}" sibTransId="{B7AE1726-89F1-4FAC-9007-C35A08FB6398}"/>
    <dgm:cxn modelId="{A2037B23-55EE-44D9-9EC5-873921514527}" type="presOf" srcId="{3ED1F207-FCAE-4602-819D-184752006158}" destId="{C863C539-4E4A-42CA-B303-411D9EEEB783}" srcOrd="0" destOrd="0" presId="urn:microsoft.com/office/officeart/2008/layout/NameandTitleOrganizationalChart"/>
    <dgm:cxn modelId="{868B5928-DB7A-41FE-BEF0-C33E9A0A0C64}" type="presOf" srcId="{D57CCA7E-B333-4A0E-AB4B-CA0F8E71FE1C}" destId="{E46A8FEB-9963-4BC8-84E6-B85F3D4BD95A}" srcOrd="1" destOrd="0" presId="urn:microsoft.com/office/officeart/2008/layout/NameandTitleOrganizationalChart"/>
    <dgm:cxn modelId="{D9B5442E-A390-49BA-A7DA-E9AB0C94553A}" type="presOf" srcId="{4BE9B213-A731-4991-B9B6-07A66B268866}" destId="{6974C075-F179-4FED-BE87-077E0CE80EE1}" srcOrd="1" destOrd="0" presId="urn:microsoft.com/office/officeart/2008/layout/NameandTitleOrganizationalChart"/>
    <dgm:cxn modelId="{BDD18535-7E87-4E9C-BC48-B7CAF3FFF39E}" type="presOf" srcId="{6BD47AE1-0EF2-4FA8-ADCC-A7E789AA4334}" destId="{CA90015D-FE48-4F80-87C9-F91986EDBF59}" srcOrd="0" destOrd="0" presId="urn:microsoft.com/office/officeart/2008/layout/NameandTitleOrganizationalChart"/>
    <dgm:cxn modelId="{07958C37-C8C1-49D0-9C52-2C1ECD0377FC}" type="presOf" srcId="{E513E497-17ED-48D0-97E8-A3078BF9A11B}" destId="{506F3646-5B89-4C7F-8CBE-40FA3B691C3F}" srcOrd="1" destOrd="0" presId="urn:microsoft.com/office/officeart/2008/layout/NameandTitleOrganizationalChart"/>
    <dgm:cxn modelId="{6DAFC43A-C174-4F3F-B3D4-95F8443B84CA}" type="presOf" srcId="{2B4E08EB-6D10-4828-8B33-23E29BED5BF3}" destId="{F02A3246-5E1A-40A2-9357-FC3B8C6AA5E5}" srcOrd="0" destOrd="0" presId="urn:microsoft.com/office/officeart/2008/layout/NameandTitleOrganizationalChart"/>
    <dgm:cxn modelId="{E50BC040-330C-4D2D-972B-70A3F1AC00E9}" srcId="{4BE9B213-A731-4991-B9B6-07A66B268866}" destId="{27D1BB74-F79D-4FF3-AF8F-338328B492B9}" srcOrd="3" destOrd="0" parTransId="{11858DB2-2459-437C-9B44-FEEB0CF0825D}" sibTransId="{273A8835-0472-4534-BB42-41ACF31079FF}"/>
    <dgm:cxn modelId="{D450995E-3806-48ED-900D-51F1462EF2D4}" type="presOf" srcId="{ED4EE6C9-53F1-4CDB-B60E-A54D6F40DE50}" destId="{D211AC15-201C-46BC-9DC3-19977CB5ADC3}" srcOrd="0" destOrd="0" presId="urn:microsoft.com/office/officeart/2008/layout/NameandTitleOrganizationalChart"/>
    <dgm:cxn modelId="{1AA8D262-2674-4F64-9DED-4945FA5282D4}" type="presOf" srcId="{27D1BB74-F79D-4FF3-AF8F-338328B492B9}" destId="{D4049CA3-0546-4FBD-9A59-BFA7CDC96F9D}" srcOrd="0" destOrd="0" presId="urn:microsoft.com/office/officeart/2008/layout/NameandTitleOrganizationalChart"/>
    <dgm:cxn modelId="{8D594564-86DC-4916-AFA5-829F22423812}" type="presOf" srcId="{B7AE1726-89F1-4FAC-9007-C35A08FB6398}" destId="{757AA0DF-213E-4348-94F4-B35F95158ECE}" srcOrd="0" destOrd="0" presId="urn:microsoft.com/office/officeart/2008/layout/NameandTitleOrganizationalChart"/>
    <dgm:cxn modelId="{E5DAD66B-3338-408D-9F12-B4A7EAD06605}" srcId="{4BE9B213-A731-4991-B9B6-07A66B268866}" destId="{7FCBA6CB-816B-4BA5-AD91-CB76A9B65216}" srcOrd="4" destOrd="0" parTransId="{CA1553D9-DB47-4C05-8439-F95D944CB1A9}" sibTransId="{CAC0271D-5569-4685-8C7A-465D8EC7C958}"/>
    <dgm:cxn modelId="{63003170-ABFE-46D2-962B-F28F7ACB348A}" type="presOf" srcId="{E513E497-17ED-48D0-97E8-A3078BF9A11B}" destId="{AB0D04CD-A694-4D12-9FE2-39F7D0F93729}" srcOrd="0" destOrd="0" presId="urn:microsoft.com/office/officeart/2008/layout/NameandTitleOrganizationalChart"/>
    <dgm:cxn modelId="{9908DD75-7923-4B9C-BD28-BD37EA4BA9D4}" type="presOf" srcId="{CAC0271D-5569-4685-8C7A-465D8EC7C958}" destId="{E9DB9FAC-B5BE-4FB2-BF52-9E19E0F35DE2}" srcOrd="0" destOrd="0" presId="urn:microsoft.com/office/officeart/2008/layout/NameandTitleOrganizationalChart"/>
    <dgm:cxn modelId="{ED8A4C7A-5537-4763-B4D0-F339128454EE}" type="presOf" srcId="{CA1553D9-DB47-4C05-8439-F95D944CB1A9}" destId="{AD153452-F8AC-4C4A-9D97-45DACDEC6F32}" srcOrd="0" destOrd="0" presId="urn:microsoft.com/office/officeart/2008/layout/NameandTitleOrganizationalChart"/>
    <dgm:cxn modelId="{C96EA582-1226-4C28-8604-D9B12B508527}" srcId="{4BE9B213-A731-4991-B9B6-07A66B268866}" destId="{6BD47AE1-0EF2-4FA8-ADCC-A7E789AA4334}" srcOrd="2" destOrd="0" parTransId="{F0423765-6D57-468D-B3BD-678288251DC0}" sibTransId="{233E01DB-91D3-4CA5-9C12-7D2B2FED390F}"/>
    <dgm:cxn modelId="{340DC487-044A-4754-80F3-D22B2FC9A824}" type="presOf" srcId="{233E01DB-91D3-4CA5-9C12-7D2B2FED390F}" destId="{C0D1B4B1-28AE-4F57-A1FC-C1EB1978E9C3}" srcOrd="0" destOrd="0" presId="urn:microsoft.com/office/officeart/2008/layout/NameandTitleOrganizationalChart"/>
    <dgm:cxn modelId="{3C08DE8A-2E0A-4E77-9B8F-23062F9BFF9C}" srcId="{4BE9B213-A731-4991-B9B6-07A66B268866}" destId="{D57CCA7E-B333-4A0E-AB4B-CA0F8E71FE1C}" srcOrd="5" destOrd="0" parTransId="{695B67C1-F117-40EA-8528-A3DCCD1439A3}" sibTransId="{0F39C7AC-55D7-48CE-89B6-07EF8AC7E8A1}"/>
    <dgm:cxn modelId="{1E563495-1FA7-475A-A4E8-0398ACDF5B42}" type="presOf" srcId="{11858DB2-2459-437C-9B44-FEEB0CF0825D}" destId="{29B7BAB5-3ACD-4FFA-98CE-FCBED81DD1B2}" srcOrd="0" destOrd="0" presId="urn:microsoft.com/office/officeart/2008/layout/NameandTitleOrganizationalChart"/>
    <dgm:cxn modelId="{8A640BAD-252A-41FE-8C95-0494A7457D7A}" type="presOf" srcId="{695B67C1-F117-40EA-8528-A3DCCD1439A3}" destId="{A0B037AF-2276-4BD1-8109-C6094144DDDF}" srcOrd="0" destOrd="0" presId="urn:microsoft.com/office/officeart/2008/layout/NameandTitleOrganizationalChart"/>
    <dgm:cxn modelId="{2D9D87AD-4ED5-46BD-ACA3-3711578B1943}" type="presOf" srcId="{4BE9B213-A731-4991-B9B6-07A66B268866}" destId="{1BE27800-3BFC-4196-A176-19960DA730CD}" srcOrd="0" destOrd="0" presId="urn:microsoft.com/office/officeart/2008/layout/NameandTitleOrganizationalChart"/>
    <dgm:cxn modelId="{0C09E5AD-AF00-4B98-80DF-B844DD92E49F}" type="presOf" srcId="{83CABCD5-96DE-4748-B461-DC313E713165}" destId="{42D070F8-D7FC-4916-8429-9DD6CBFEB014}" srcOrd="0" destOrd="0" presId="urn:microsoft.com/office/officeart/2008/layout/NameandTitleOrganizationalChart"/>
    <dgm:cxn modelId="{871733B1-9E56-488B-AE02-9FE46C033DAD}" type="presOf" srcId="{D57CCA7E-B333-4A0E-AB4B-CA0F8E71FE1C}" destId="{C6C0F030-6F3D-4A3F-879D-33B889F98988}" srcOrd="0" destOrd="0" presId="urn:microsoft.com/office/officeart/2008/layout/NameandTitleOrganizationalChart"/>
    <dgm:cxn modelId="{F0F10EBE-AD54-42F7-B3EA-9541364ABDD0}" srcId="{4BE9B213-A731-4991-B9B6-07A66B268866}" destId="{E513E497-17ED-48D0-97E8-A3078BF9A11B}" srcOrd="1" destOrd="0" parTransId="{ED4EE6C9-53F1-4CDB-B60E-A54D6F40DE50}" sibTransId="{2642F40F-BDFC-4DEF-9435-D3F38A779B10}"/>
    <dgm:cxn modelId="{D6AE22C0-2696-446F-8994-DB24CB28A9E8}" type="presOf" srcId="{757CF1C5-E87B-4882-AD52-8EA128F308DE}" destId="{EED15533-9599-4510-89C2-8B27011555EB}" srcOrd="1" destOrd="0" presId="urn:microsoft.com/office/officeart/2008/layout/NameandTitleOrganizationalChart"/>
    <dgm:cxn modelId="{92A0F6C3-6C17-4EB3-BE35-DD74364A27D4}" type="presOf" srcId="{27D1BB74-F79D-4FF3-AF8F-338328B492B9}" destId="{C707F625-C6EF-45FA-A3E3-71ADB0B3F92D}" srcOrd="1" destOrd="0" presId="urn:microsoft.com/office/officeart/2008/layout/NameandTitleOrganizationalChart"/>
    <dgm:cxn modelId="{A73C2ACA-E726-4884-95C8-C615D50CB2AF}" type="presOf" srcId="{2642F40F-BDFC-4DEF-9435-D3F38A779B10}" destId="{CDCC78E7-7FDA-4DD2-8D99-04E8F776FDF3}" srcOrd="0" destOrd="0" presId="urn:microsoft.com/office/officeart/2008/layout/NameandTitleOrganizationalChart"/>
    <dgm:cxn modelId="{C46360EA-4A61-4AD4-AA39-FBB4080C462B}" type="presOf" srcId="{F0423765-6D57-468D-B3BD-678288251DC0}" destId="{063A9DFF-62AA-468C-923E-7C35AA1135A2}" srcOrd="0" destOrd="0" presId="urn:microsoft.com/office/officeart/2008/layout/NameandTitleOrganizationalChart"/>
    <dgm:cxn modelId="{541B2DEF-C100-4BD4-8E04-BD2CD4B38784}" type="presOf" srcId="{0F39C7AC-55D7-48CE-89B6-07EF8AC7E8A1}" destId="{65A1646A-4077-4040-93F6-2D6BA339014E}" srcOrd="0" destOrd="0" presId="urn:microsoft.com/office/officeart/2008/layout/NameandTitleOrganizationalChart"/>
    <dgm:cxn modelId="{7CF723F1-17F0-44B9-B7DC-0113DF4D2DF9}" type="presOf" srcId="{273A8835-0472-4534-BB42-41ACF31079FF}" destId="{1CB8E522-F3E1-49E9-8481-1122A66F1F5D}" srcOrd="0" destOrd="0" presId="urn:microsoft.com/office/officeart/2008/layout/NameandTitleOrganizationalChart"/>
    <dgm:cxn modelId="{D7BEFAF7-2059-4FF4-B3D5-9A62742287BB}" type="presOf" srcId="{757CF1C5-E87B-4882-AD52-8EA128F308DE}" destId="{F7CCA77D-CD6E-451A-AF64-2E359A1770A2}" srcOrd="0" destOrd="0" presId="urn:microsoft.com/office/officeart/2008/layout/NameandTitleOrganizationalChart"/>
    <dgm:cxn modelId="{E445A0FD-7F95-4E8A-8751-1631DBEDD822}" type="presOf" srcId="{7FCBA6CB-816B-4BA5-AD91-CB76A9B65216}" destId="{4691D49A-35A7-4D7B-B793-F6A0CF0A1EB2}" srcOrd="0" destOrd="0" presId="urn:microsoft.com/office/officeart/2008/layout/NameandTitleOrganizationalChart"/>
    <dgm:cxn modelId="{C0C0E1FF-EC2A-4479-A3EB-174311A9C47B}" srcId="{83CABCD5-96DE-4748-B461-DC313E713165}" destId="{4BE9B213-A731-4991-B9B6-07A66B268866}" srcOrd="0" destOrd="0" parTransId="{A09DD9F5-4CE8-44C1-94CC-C6563D8A706D}" sibTransId="{2B4E08EB-6D10-4828-8B33-23E29BED5BF3}"/>
    <dgm:cxn modelId="{E3F68DAF-7D4E-42AC-B64F-6DC202704D0A}" type="presParOf" srcId="{42D070F8-D7FC-4916-8429-9DD6CBFEB014}" destId="{F7A1F38E-386F-4C69-88BC-E70851086F41}" srcOrd="0" destOrd="0" presId="urn:microsoft.com/office/officeart/2008/layout/NameandTitleOrganizationalChart"/>
    <dgm:cxn modelId="{57E35104-DB7F-47F6-9E6D-9767FA1A698A}" type="presParOf" srcId="{F7A1F38E-386F-4C69-88BC-E70851086F41}" destId="{45E0964C-A444-4F13-974E-14E794000AFC}" srcOrd="0" destOrd="0" presId="urn:microsoft.com/office/officeart/2008/layout/NameandTitleOrganizationalChart"/>
    <dgm:cxn modelId="{6ABFB232-B8D0-4C99-99A5-B2206BF8C859}" type="presParOf" srcId="{45E0964C-A444-4F13-974E-14E794000AFC}" destId="{1BE27800-3BFC-4196-A176-19960DA730CD}" srcOrd="0" destOrd="0" presId="urn:microsoft.com/office/officeart/2008/layout/NameandTitleOrganizationalChart"/>
    <dgm:cxn modelId="{54C76BFD-96A4-4841-968F-628EAA67BAA9}" type="presParOf" srcId="{45E0964C-A444-4F13-974E-14E794000AFC}" destId="{F02A3246-5E1A-40A2-9357-FC3B8C6AA5E5}" srcOrd="1" destOrd="0" presId="urn:microsoft.com/office/officeart/2008/layout/NameandTitleOrganizationalChart"/>
    <dgm:cxn modelId="{51641DAD-8BEF-4411-B6BF-9E36B731862A}" type="presParOf" srcId="{45E0964C-A444-4F13-974E-14E794000AFC}" destId="{6974C075-F179-4FED-BE87-077E0CE80EE1}" srcOrd="2" destOrd="0" presId="urn:microsoft.com/office/officeart/2008/layout/NameandTitleOrganizationalChart"/>
    <dgm:cxn modelId="{451D6DBA-3310-4763-BD31-D865D58F9CBC}" type="presParOf" srcId="{F7A1F38E-386F-4C69-88BC-E70851086F41}" destId="{ACD32AED-24F6-4765-A2F2-E23983A7D4C7}" srcOrd="1" destOrd="0" presId="urn:microsoft.com/office/officeart/2008/layout/NameandTitleOrganizationalChart"/>
    <dgm:cxn modelId="{AC98C9B9-9516-4E9D-840B-052A8251EE01}" type="presParOf" srcId="{ACD32AED-24F6-4765-A2F2-E23983A7D4C7}" destId="{063A9DFF-62AA-468C-923E-7C35AA1135A2}" srcOrd="0" destOrd="0" presId="urn:microsoft.com/office/officeart/2008/layout/NameandTitleOrganizationalChart"/>
    <dgm:cxn modelId="{48EE6A57-3FAF-4B07-A968-69AABF6F2977}" type="presParOf" srcId="{ACD32AED-24F6-4765-A2F2-E23983A7D4C7}" destId="{9332ECAA-0AC3-4B50-AA63-E1DF0821482C}" srcOrd="1" destOrd="0" presId="urn:microsoft.com/office/officeart/2008/layout/NameandTitleOrganizationalChart"/>
    <dgm:cxn modelId="{A66FA916-E16C-4FF7-B7DB-548950C6985F}" type="presParOf" srcId="{9332ECAA-0AC3-4B50-AA63-E1DF0821482C}" destId="{E3582FE4-A6BE-4F9F-9AA3-6D5C5F03F08A}" srcOrd="0" destOrd="0" presId="urn:microsoft.com/office/officeart/2008/layout/NameandTitleOrganizationalChart"/>
    <dgm:cxn modelId="{D5FC3DD4-8D16-43AC-8418-28C10FAD9FF8}" type="presParOf" srcId="{E3582FE4-A6BE-4F9F-9AA3-6D5C5F03F08A}" destId="{CA90015D-FE48-4F80-87C9-F91986EDBF59}" srcOrd="0" destOrd="0" presId="urn:microsoft.com/office/officeart/2008/layout/NameandTitleOrganizationalChart"/>
    <dgm:cxn modelId="{5472118C-FC13-4980-92DC-88F7FF3E12A6}" type="presParOf" srcId="{E3582FE4-A6BE-4F9F-9AA3-6D5C5F03F08A}" destId="{C0D1B4B1-28AE-4F57-A1FC-C1EB1978E9C3}" srcOrd="1" destOrd="0" presId="urn:microsoft.com/office/officeart/2008/layout/NameandTitleOrganizationalChart"/>
    <dgm:cxn modelId="{D6F973FE-E57F-4280-8D53-BFA2D4A55B8C}" type="presParOf" srcId="{E3582FE4-A6BE-4F9F-9AA3-6D5C5F03F08A}" destId="{D1A6424E-BE3D-4517-B1A8-B268236569A9}" srcOrd="2" destOrd="0" presId="urn:microsoft.com/office/officeart/2008/layout/NameandTitleOrganizationalChart"/>
    <dgm:cxn modelId="{DDBF2D38-0175-4EE6-B427-1BFC1A7928A2}" type="presParOf" srcId="{9332ECAA-0AC3-4B50-AA63-E1DF0821482C}" destId="{6BF7B4D5-F604-40E5-AAB3-491EC009296D}" srcOrd="1" destOrd="0" presId="urn:microsoft.com/office/officeart/2008/layout/NameandTitleOrganizationalChart"/>
    <dgm:cxn modelId="{AEC8A6D4-9520-481F-B0E1-EC281CE7A15A}" type="presParOf" srcId="{9332ECAA-0AC3-4B50-AA63-E1DF0821482C}" destId="{AE5CC54B-B72E-4D82-B838-926170FA7FBA}" srcOrd="2" destOrd="0" presId="urn:microsoft.com/office/officeart/2008/layout/NameandTitleOrganizationalChart"/>
    <dgm:cxn modelId="{7D5E0596-183C-4973-A6E4-3A4A7AE27150}" type="presParOf" srcId="{ACD32AED-24F6-4765-A2F2-E23983A7D4C7}" destId="{29B7BAB5-3ACD-4FFA-98CE-FCBED81DD1B2}" srcOrd="2" destOrd="0" presId="urn:microsoft.com/office/officeart/2008/layout/NameandTitleOrganizationalChart"/>
    <dgm:cxn modelId="{25105EA3-40E8-4B40-AA5A-B86B71AAEA71}" type="presParOf" srcId="{ACD32AED-24F6-4765-A2F2-E23983A7D4C7}" destId="{E759B17F-9588-431A-82A0-AFFCAAE102D1}" srcOrd="3" destOrd="0" presId="urn:microsoft.com/office/officeart/2008/layout/NameandTitleOrganizationalChart"/>
    <dgm:cxn modelId="{5CB8438A-6750-456E-8A2F-44A77B691B98}" type="presParOf" srcId="{E759B17F-9588-431A-82A0-AFFCAAE102D1}" destId="{39169375-DCE1-4C85-B040-C2760F39B1A0}" srcOrd="0" destOrd="0" presId="urn:microsoft.com/office/officeart/2008/layout/NameandTitleOrganizationalChart"/>
    <dgm:cxn modelId="{A0F1DBBE-C90D-4F83-A8C3-1BE45767706F}" type="presParOf" srcId="{39169375-DCE1-4C85-B040-C2760F39B1A0}" destId="{D4049CA3-0546-4FBD-9A59-BFA7CDC96F9D}" srcOrd="0" destOrd="0" presId="urn:microsoft.com/office/officeart/2008/layout/NameandTitleOrganizationalChart"/>
    <dgm:cxn modelId="{3143193E-7EF1-4D39-95DE-98050F667A41}" type="presParOf" srcId="{39169375-DCE1-4C85-B040-C2760F39B1A0}" destId="{1CB8E522-F3E1-49E9-8481-1122A66F1F5D}" srcOrd="1" destOrd="0" presId="urn:microsoft.com/office/officeart/2008/layout/NameandTitleOrganizationalChart"/>
    <dgm:cxn modelId="{8B7613A1-5DA4-40D1-94A1-2432F501CA73}" type="presParOf" srcId="{39169375-DCE1-4C85-B040-C2760F39B1A0}" destId="{C707F625-C6EF-45FA-A3E3-71ADB0B3F92D}" srcOrd="2" destOrd="0" presId="urn:microsoft.com/office/officeart/2008/layout/NameandTitleOrganizationalChart"/>
    <dgm:cxn modelId="{A304C89B-BC2F-42D0-928E-5948A5B0C299}" type="presParOf" srcId="{E759B17F-9588-431A-82A0-AFFCAAE102D1}" destId="{65E0148A-062D-4ACE-B9B8-3CBA985CB41A}" srcOrd="1" destOrd="0" presId="urn:microsoft.com/office/officeart/2008/layout/NameandTitleOrganizationalChart"/>
    <dgm:cxn modelId="{D8E6C61A-9ACE-4A57-BC13-995A7EAAC94D}" type="presParOf" srcId="{E759B17F-9588-431A-82A0-AFFCAAE102D1}" destId="{A29D6F28-4AFD-47A9-8919-1FA6CEB7DBDE}" srcOrd="2" destOrd="0" presId="urn:microsoft.com/office/officeart/2008/layout/NameandTitleOrganizationalChart"/>
    <dgm:cxn modelId="{30102AA8-B588-4204-9469-C5BDD04FA39D}" type="presParOf" srcId="{ACD32AED-24F6-4765-A2F2-E23983A7D4C7}" destId="{AD153452-F8AC-4C4A-9D97-45DACDEC6F32}" srcOrd="4" destOrd="0" presId="urn:microsoft.com/office/officeart/2008/layout/NameandTitleOrganizationalChart"/>
    <dgm:cxn modelId="{DD0FE5E2-9CBB-4EA1-A0FB-9F2324B14752}" type="presParOf" srcId="{ACD32AED-24F6-4765-A2F2-E23983A7D4C7}" destId="{6AEBDCB0-721D-4155-B8D5-FD70C39C950D}" srcOrd="5" destOrd="0" presId="urn:microsoft.com/office/officeart/2008/layout/NameandTitleOrganizationalChart"/>
    <dgm:cxn modelId="{96DA3EB7-AD9D-4D8B-8A7D-B639FA316FDE}" type="presParOf" srcId="{6AEBDCB0-721D-4155-B8D5-FD70C39C950D}" destId="{B25049C1-C3C0-4BA5-B18A-890F0FD93D10}" srcOrd="0" destOrd="0" presId="urn:microsoft.com/office/officeart/2008/layout/NameandTitleOrganizationalChart"/>
    <dgm:cxn modelId="{BEDEE142-ED97-4968-8F0E-33BDFD4B9E9C}" type="presParOf" srcId="{B25049C1-C3C0-4BA5-B18A-890F0FD93D10}" destId="{4691D49A-35A7-4D7B-B793-F6A0CF0A1EB2}" srcOrd="0" destOrd="0" presId="urn:microsoft.com/office/officeart/2008/layout/NameandTitleOrganizationalChart"/>
    <dgm:cxn modelId="{B5961AAF-9C70-467B-8D6C-DDB201AD0726}" type="presParOf" srcId="{B25049C1-C3C0-4BA5-B18A-890F0FD93D10}" destId="{E9DB9FAC-B5BE-4FB2-BF52-9E19E0F35DE2}" srcOrd="1" destOrd="0" presId="urn:microsoft.com/office/officeart/2008/layout/NameandTitleOrganizationalChart"/>
    <dgm:cxn modelId="{A95F55E6-9C21-4560-B906-B07468A3EDD9}" type="presParOf" srcId="{B25049C1-C3C0-4BA5-B18A-890F0FD93D10}" destId="{CF06E074-8E67-4149-90B0-BE1D59CE4FA4}" srcOrd="2" destOrd="0" presId="urn:microsoft.com/office/officeart/2008/layout/NameandTitleOrganizationalChart"/>
    <dgm:cxn modelId="{2E38437D-0FD4-474D-96A1-5D012075093C}" type="presParOf" srcId="{6AEBDCB0-721D-4155-B8D5-FD70C39C950D}" destId="{B588C55B-83F2-4B86-8B7B-F83F1CD668EC}" srcOrd="1" destOrd="0" presId="urn:microsoft.com/office/officeart/2008/layout/NameandTitleOrganizationalChart"/>
    <dgm:cxn modelId="{FE03C9C1-24B4-41EA-96E8-F43CD27A3F98}" type="presParOf" srcId="{6AEBDCB0-721D-4155-B8D5-FD70C39C950D}" destId="{E7B19E5F-17AB-4CF1-92D1-B6B5E936C67B}" srcOrd="2" destOrd="0" presId="urn:microsoft.com/office/officeart/2008/layout/NameandTitleOrganizationalChart"/>
    <dgm:cxn modelId="{525061D1-D4D9-472F-B4D4-981BEF2B271B}" type="presParOf" srcId="{ACD32AED-24F6-4765-A2F2-E23983A7D4C7}" destId="{A0B037AF-2276-4BD1-8109-C6094144DDDF}" srcOrd="6" destOrd="0" presId="urn:microsoft.com/office/officeart/2008/layout/NameandTitleOrganizationalChart"/>
    <dgm:cxn modelId="{B2239997-D70F-47BC-92C5-DFAAF080D06F}" type="presParOf" srcId="{ACD32AED-24F6-4765-A2F2-E23983A7D4C7}" destId="{3CF09F17-7090-440A-B0BD-45C71E9A9215}" srcOrd="7" destOrd="0" presId="urn:microsoft.com/office/officeart/2008/layout/NameandTitleOrganizationalChart"/>
    <dgm:cxn modelId="{FC3D52D2-0036-473E-9952-E3FFA3F02CEA}" type="presParOf" srcId="{3CF09F17-7090-440A-B0BD-45C71E9A9215}" destId="{B9F9A1CD-E347-41FA-8C50-88B33C67776C}" srcOrd="0" destOrd="0" presId="urn:microsoft.com/office/officeart/2008/layout/NameandTitleOrganizationalChart"/>
    <dgm:cxn modelId="{CB45A2FE-BB99-4CFE-A80C-8E5C6BBD05CB}" type="presParOf" srcId="{B9F9A1CD-E347-41FA-8C50-88B33C67776C}" destId="{C6C0F030-6F3D-4A3F-879D-33B889F98988}" srcOrd="0" destOrd="0" presId="urn:microsoft.com/office/officeart/2008/layout/NameandTitleOrganizationalChart"/>
    <dgm:cxn modelId="{74598BDA-8552-491A-95BB-6BCEA0B79C88}" type="presParOf" srcId="{B9F9A1CD-E347-41FA-8C50-88B33C67776C}" destId="{65A1646A-4077-4040-93F6-2D6BA339014E}" srcOrd="1" destOrd="0" presId="urn:microsoft.com/office/officeart/2008/layout/NameandTitleOrganizationalChart"/>
    <dgm:cxn modelId="{8AEFFF11-86B4-4EDC-A804-9E9961F69860}" type="presParOf" srcId="{B9F9A1CD-E347-41FA-8C50-88B33C67776C}" destId="{E46A8FEB-9963-4BC8-84E6-B85F3D4BD95A}" srcOrd="2" destOrd="0" presId="urn:microsoft.com/office/officeart/2008/layout/NameandTitleOrganizationalChart"/>
    <dgm:cxn modelId="{80062A19-B6F6-4E57-9E55-D5DE6042F103}" type="presParOf" srcId="{3CF09F17-7090-440A-B0BD-45C71E9A9215}" destId="{A614E107-9A8F-44E5-8254-2EDD7EF94FED}" srcOrd="1" destOrd="0" presId="urn:microsoft.com/office/officeart/2008/layout/NameandTitleOrganizationalChart"/>
    <dgm:cxn modelId="{35FBC605-E60E-4EF2-A6ED-1463320FDCB6}" type="presParOf" srcId="{3CF09F17-7090-440A-B0BD-45C71E9A9215}" destId="{EF6C8F33-803E-4A4B-B564-342B7AB286F3}" srcOrd="2" destOrd="0" presId="urn:microsoft.com/office/officeart/2008/layout/NameandTitleOrganizationalChart"/>
    <dgm:cxn modelId="{14E9B9E3-307F-4447-939F-8190B6B07768}" type="presParOf" srcId="{F7A1F38E-386F-4C69-88BC-E70851086F41}" destId="{C2C8E429-5BDC-4D06-B3CE-A6614146018A}" srcOrd="2" destOrd="0" presId="urn:microsoft.com/office/officeart/2008/layout/NameandTitleOrganizationalChart"/>
    <dgm:cxn modelId="{20F7F3B9-24D4-414F-B9CB-E809C25829A8}" type="presParOf" srcId="{C2C8E429-5BDC-4D06-B3CE-A6614146018A}" destId="{C863C539-4E4A-42CA-B303-411D9EEEB783}" srcOrd="0" destOrd="0" presId="urn:microsoft.com/office/officeart/2008/layout/NameandTitleOrganizationalChart"/>
    <dgm:cxn modelId="{B63BC7D6-E4F7-4497-894F-0DDC2913CA65}" type="presParOf" srcId="{C2C8E429-5BDC-4D06-B3CE-A6614146018A}" destId="{388ECE52-5242-4C01-A216-1783E75D7560}" srcOrd="1" destOrd="0" presId="urn:microsoft.com/office/officeart/2008/layout/NameandTitleOrganizationalChart"/>
    <dgm:cxn modelId="{9A88C682-F82E-407E-B0D9-D5AC4ADA0483}" type="presParOf" srcId="{388ECE52-5242-4C01-A216-1783E75D7560}" destId="{1A10EA99-EDD3-4371-A793-F448866A5BF3}" srcOrd="0" destOrd="0" presId="urn:microsoft.com/office/officeart/2008/layout/NameandTitleOrganizationalChart"/>
    <dgm:cxn modelId="{AFADA0B5-C901-4B16-9AD8-C9FBF83417A9}" type="presParOf" srcId="{1A10EA99-EDD3-4371-A793-F448866A5BF3}" destId="{F7CCA77D-CD6E-451A-AF64-2E359A1770A2}" srcOrd="0" destOrd="0" presId="urn:microsoft.com/office/officeart/2008/layout/NameandTitleOrganizationalChart"/>
    <dgm:cxn modelId="{C6CB911B-D372-41B9-9021-666F5E68D343}" type="presParOf" srcId="{1A10EA99-EDD3-4371-A793-F448866A5BF3}" destId="{757AA0DF-213E-4348-94F4-B35F95158ECE}" srcOrd="1" destOrd="0" presId="urn:microsoft.com/office/officeart/2008/layout/NameandTitleOrganizationalChart"/>
    <dgm:cxn modelId="{99BC3789-EBC9-47D5-A87E-AB57A1DAA767}" type="presParOf" srcId="{1A10EA99-EDD3-4371-A793-F448866A5BF3}" destId="{EED15533-9599-4510-89C2-8B27011555EB}" srcOrd="2" destOrd="0" presId="urn:microsoft.com/office/officeart/2008/layout/NameandTitleOrganizationalChart"/>
    <dgm:cxn modelId="{A3EC7F40-85D9-4F58-920C-2CA72824757B}" type="presParOf" srcId="{388ECE52-5242-4C01-A216-1783E75D7560}" destId="{D5A4C495-5E2F-4EB7-BBA8-56E22046ADBC}" srcOrd="1" destOrd="0" presId="urn:microsoft.com/office/officeart/2008/layout/NameandTitleOrganizationalChart"/>
    <dgm:cxn modelId="{DEED549A-A261-4F03-BA93-618560651C3E}" type="presParOf" srcId="{388ECE52-5242-4C01-A216-1783E75D7560}" destId="{49E92B11-512C-46A4-BB3C-5934B7D61738}" srcOrd="2" destOrd="0" presId="urn:microsoft.com/office/officeart/2008/layout/NameandTitleOrganizationalChart"/>
    <dgm:cxn modelId="{C4B3C85D-36D6-431D-BA8F-7D438EA579AD}" type="presParOf" srcId="{C2C8E429-5BDC-4D06-B3CE-A6614146018A}" destId="{D211AC15-201C-46BC-9DC3-19977CB5ADC3}" srcOrd="2" destOrd="0" presId="urn:microsoft.com/office/officeart/2008/layout/NameandTitleOrganizationalChart"/>
    <dgm:cxn modelId="{F13F3F39-A4CB-4F79-9B83-E1052FF64D1A}" type="presParOf" srcId="{C2C8E429-5BDC-4D06-B3CE-A6614146018A}" destId="{D69525CE-8D0B-439D-8CCE-B86C572E7299}" srcOrd="3" destOrd="0" presId="urn:microsoft.com/office/officeart/2008/layout/NameandTitleOrganizationalChart"/>
    <dgm:cxn modelId="{A0AB0FB0-9301-4AC5-ABB2-A0466BBB3FDF}" type="presParOf" srcId="{D69525CE-8D0B-439D-8CCE-B86C572E7299}" destId="{6CA59207-CD4A-404C-8768-F28236130B11}" srcOrd="0" destOrd="0" presId="urn:microsoft.com/office/officeart/2008/layout/NameandTitleOrganizationalChart"/>
    <dgm:cxn modelId="{274891E7-C416-4B69-A79F-9D5177047AC0}" type="presParOf" srcId="{6CA59207-CD4A-404C-8768-F28236130B11}" destId="{AB0D04CD-A694-4D12-9FE2-39F7D0F93729}" srcOrd="0" destOrd="0" presId="urn:microsoft.com/office/officeart/2008/layout/NameandTitleOrganizationalChart"/>
    <dgm:cxn modelId="{6DF35C1F-CAEB-4514-B1FE-6F42228CF35A}" type="presParOf" srcId="{6CA59207-CD4A-404C-8768-F28236130B11}" destId="{CDCC78E7-7FDA-4DD2-8D99-04E8F776FDF3}" srcOrd="1" destOrd="0" presId="urn:microsoft.com/office/officeart/2008/layout/NameandTitleOrganizationalChart"/>
    <dgm:cxn modelId="{7C5B2530-3FD1-4195-A217-C94175D35512}" type="presParOf" srcId="{6CA59207-CD4A-404C-8768-F28236130B11}" destId="{506F3646-5B89-4C7F-8CBE-40FA3B691C3F}" srcOrd="2" destOrd="0" presId="urn:microsoft.com/office/officeart/2008/layout/NameandTitleOrganizationalChart"/>
    <dgm:cxn modelId="{6E264618-10E4-439C-9CA4-0E2EC5F32116}" type="presParOf" srcId="{D69525CE-8D0B-439D-8CCE-B86C572E7299}" destId="{9D733E36-22A1-478B-9B68-2F5CAF0032BC}" srcOrd="1" destOrd="0" presId="urn:microsoft.com/office/officeart/2008/layout/NameandTitleOrganizationalChart"/>
    <dgm:cxn modelId="{FC49AAEE-E613-43C2-B064-734B9402B7F8}" type="presParOf" srcId="{D69525CE-8D0B-439D-8CCE-B86C572E7299}" destId="{2BA0AA3D-3FE6-40CC-A22B-9494D01CCA79}"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B1D309-1D22-43DE-9CE7-15C072E2A305}" type="doc">
      <dgm:prSet loTypeId="urn:microsoft.com/office/officeart/2005/8/layout/process1" loCatId="process" qsTypeId="urn:microsoft.com/office/officeart/2005/8/quickstyle/simple1" qsCatId="simple" csTypeId="urn:microsoft.com/office/officeart/2005/8/colors/accent5_3" csCatId="accent5" phldr="1"/>
      <dgm:spPr/>
    </dgm:pt>
    <dgm:pt modelId="{73438221-5462-469A-858B-88325C0E2030}">
      <dgm:prSet phldrT="[Text]" custT="1"/>
      <dgm:spPr>
        <a:solidFill>
          <a:srgbClr val="B0C2CB"/>
        </a:solidFill>
      </dgm:spPr>
      <dgm:t>
        <a:bodyPr/>
        <a:lstStyle/>
        <a:p>
          <a:r>
            <a:rPr lang="de-DE" sz="1200" dirty="0">
              <a:solidFill>
                <a:schemeClr val="tx1"/>
              </a:solidFill>
            </a:rPr>
            <a:t>1. Identifikation</a:t>
          </a:r>
        </a:p>
      </dgm:t>
    </dgm:pt>
    <dgm:pt modelId="{FAD3AF7D-821B-4AA8-A6F0-7966CEB3FB6C}" type="parTrans" cxnId="{8A9E55D1-8C05-426F-94E4-408C4A74031D}">
      <dgm:prSet/>
      <dgm:spPr/>
      <dgm:t>
        <a:bodyPr/>
        <a:lstStyle/>
        <a:p>
          <a:endParaRPr lang="de-DE" sz="1400">
            <a:solidFill>
              <a:schemeClr val="tx1"/>
            </a:solidFill>
          </a:endParaRPr>
        </a:p>
      </dgm:t>
    </dgm:pt>
    <dgm:pt modelId="{6E82A001-D5F6-48A0-B592-B03DECF2E455}" type="sibTrans" cxnId="{8A9E55D1-8C05-426F-94E4-408C4A74031D}">
      <dgm:prSe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gm:t>
    </dgm:pt>
    <dgm:pt modelId="{A8EC4CB3-E33D-4C6F-94B6-164833D05069}">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de-DE" sz="1200" kern="1200" dirty="0">
              <a:solidFill>
                <a:srgbClr val="000000"/>
              </a:solidFill>
              <a:latin typeface="Arial"/>
              <a:ea typeface="ＭＳ Ｐゴシック"/>
              <a:cs typeface="+mn-cs"/>
            </a:rPr>
            <a:t>2. Analyse</a:t>
          </a:r>
        </a:p>
      </dgm:t>
    </dgm:pt>
    <dgm:pt modelId="{0F961A38-5FD7-45EF-B5F7-D76DADCF06D6}" type="parTrans" cxnId="{50F4DBC1-EFD4-48A8-9A17-223317742797}">
      <dgm:prSet/>
      <dgm:spPr/>
      <dgm:t>
        <a:bodyPr/>
        <a:lstStyle/>
        <a:p>
          <a:endParaRPr lang="de-DE" sz="1400">
            <a:solidFill>
              <a:schemeClr val="tx1"/>
            </a:solidFill>
          </a:endParaRPr>
        </a:p>
      </dgm:t>
    </dgm:pt>
    <dgm:pt modelId="{7C818C8D-779B-4160-B4F0-24E4DE8C531B}" type="sibTrans" cxnId="{50F4DBC1-EFD4-48A8-9A17-223317742797}">
      <dgm:prSe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gm:t>
    </dgm:pt>
    <dgm:pt modelId="{7FE1CB51-E98B-4EA8-B3DC-87274083AE56}">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r>
            <a:rPr lang="de-DE" sz="1200" kern="1200" dirty="0">
              <a:solidFill>
                <a:schemeClr val="tx1"/>
              </a:solidFill>
            </a:rPr>
            <a:t>3. </a:t>
          </a:r>
          <a:r>
            <a:rPr lang="de-DE" sz="1200" kern="1200" dirty="0">
              <a:solidFill>
                <a:srgbClr val="000000"/>
              </a:solidFill>
              <a:latin typeface="Arial"/>
              <a:ea typeface="ＭＳ Ｐゴシック"/>
              <a:cs typeface="+mn-cs"/>
            </a:rPr>
            <a:t>Einbindung</a:t>
          </a:r>
        </a:p>
      </dgm:t>
    </dgm:pt>
    <dgm:pt modelId="{005278CA-BB89-4C93-A17A-2821B06A39D2}" type="parTrans" cxnId="{6F640C30-5CB4-4BE2-B4D2-D679D0C024EA}">
      <dgm:prSet/>
      <dgm:spPr/>
      <dgm:t>
        <a:bodyPr/>
        <a:lstStyle/>
        <a:p>
          <a:endParaRPr lang="de-DE" sz="1400">
            <a:solidFill>
              <a:schemeClr val="tx1"/>
            </a:solidFill>
          </a:endParaRPr>
        </a:p>
      </dgm:t>
    </dgm:pt>
    <dgm:pt modelId="{E0BA790F-63F4-432F-ACB9-773E6145B860}" type="sibTrans" cxnId="{6F640C30-5CB4-4BE2-B4D2-D679D0C024EA}">
      <dgm:prSet/>
      <dgm:spPr/>
      <dgm:t>
        <a:bodyPr/>
        <a:lstStyle/>
        <a:p>
          <a:endParaRPr lang="de-DE" sz="1400">
            <a:solidFill>
              <a:schemeClr val="tx1"/>
            </a:solidFill>
          </a:endParaRPr>
        </a:p>
      </dgm:t>
    </dgm:pt>
    <dgm:pt modelId="{DEF4338E-7B89-4203-8E86-398676087ED4}" type="pres">
      <dgm:prSet presAssocID="{59B1D309-1D22-43DE-9CE7-15C072E2A305}" presName="Name0" presStyleCnt="0">
        <dgm:presLayoutVars>
          <dgm:dir/>
          <dgm:resizeHandles val="exact"/>
        </dgm:presLayoutVars>
      </dgm:prSet>
      <dgm:spPr/>
    </dgm:pt>
    <dgm:pt modelId="{D249A1F3-125D-43DD-814D-6DB092E9B881}" type="pres">
      <dgm:prSet presAssocID="{73438221-5462-469A-858B-88325C0E2030}" presName="node" presStyleLbl="node1" presStyleIdx="0" presStyleCnt="3" custScaleX="72246" custScaleY="41741" custLinFactNeighborX="-6142">
        <dgm:presLayoutVars>
          <dgm:bulletEnabled val="1"/>
        </dgm:presLayoutVars>
      </dgm:prSet>
      <dgm:spPr/>
    </dgm:pt>
    <dgm:pt modelId="{5A99CB20-1F4A-46C8-97B4-3CF1825E7B19}" type="pres">
      <dgm:prSet presAssocID="{6E82A001-D5F6-48A0-B592-B03DECF2E455}" presName="sibTrans" presStyleLbl="sibTrans2D1" presStyleIdx="0" presStyleCnt="2"/>
      <dgm:spPr>
        <a:xfrm>
          <a:off x="1676765" y="429594"/>
          <a:ext cx="409069" cy="509349"/>
        </a:xfrm>
        <a:prstGeom prst="rightArrow">
          <a:avLst>
            <a:gd name="adj1" fmla="val 60000"/>
            <a:gd name="adj2" fmla="val 50000"/>
          </a:avLst>
        </a:prstGeom>
      </dgm:spPr>
    </dgm:pt>
    <dgm:pt modelId="{F32CA81D-FAA6-4586-B287-17B33881DF50}" type="pres">
      <dgm:prSet presAssocID="{6E82A001-D5F6-48A0-B592-B03DECF2E455}" presName="connectorText" presStyleLbl="sibTrans2D1" presStyleIdx="0" presStyleCnt="2"/>
      <dgm:spPr/>
    </dgm:pt>
    <dgm:pt modelId="{F8ABC2D0-00A6-4D10-8C67-5A19BF91562A}" type="pres">
      <dgm:prSet presAssocID="{A8EC4CB3-E33D-4C6F-94B6-164833D05069}" presName="node" presStyleLbl="node1" presStyleIdx="1" presStyleCnt="3" custScaleX="72246" custScaleY="41741" custLinFactNeighborX="-6142">
        <dgm:presLayoutVars>
          <dgm:bulletEnabled val="1"/>
        </dgm:presLayoutVars>
      </dgm:prSet>
      <dgm:spPr>
        <a:xfrm>
          <a:off x="2255637" y="427082"/>
          <a:ext cx="1483808" cy="514373"/>
        </a:xfrm>
        <a:prstGeom prst="roundRect">
          <a:avLst>
            <a:gd name="adj" fmla="val 10000"/>
          </a:avLst>
        </a:prstGeom>
      </dgm:spPr>
    </dgm:pt>
    <dgm:pt modelId="{100D6D0B-D51B-41C2-A7AA-108CC8573B55}" type="pres">
      <dgm:prSet presAssocID="{7C818C8D-779B-4160-B4F0-24E4DE8C531B}" presName="sibTrans" presStyleLbl="sibTrans2D1" presStyleIdx="1" presStyleCnt="2"/>
      <dgm:spPr>
        <a:xfrm>
          <a:off x="3938400" y="429594"/>
          <a:ext cx="421783" cy="509349"/>
        </a:xfrm>
        <a:prstGeom prst="rightArrow">
          <a:avLst>
            <a:gd name="adj1" fmla="val 60000"/>
            <a:gd name="adj2" fmla="val 50000"/>
          </a:avLst>
        </a:prstGeom>
      </dgm:spPr>
    </dgm:pt>
    <dgm:pt modelId="{D0C64D4D-D2FB-41F9-9C1A-83215CD4AAD3}" type="pres">
      <dgm:prSet presAssocID="{7C818C8D-779B-4160-B4F0-24E4DE8C531B}" presName="connectorText" presStyleLbl="sibTrans2D1" presStyleIdx="1" presStyleCnt="2"/>
      <dgm:spPr/>
    </dgm:pt>
    <dgm:pt modelId="{56843209-5624-4450-83D8-A9B88D27F7E2}" type="pres">
      <dgm:prSet presAssocID="{7FE1CB51-E98B-4EA8-B3DC-87274083AE56}" presName="node" presStyleLbl="node1" presStyleIdx="2" presStyleCnt="3" custScaleX="72246" custScaleY="41741" custLinFactNeighborX="-9272">
        <dgm:presLayoutVars>
          <dgm:bulletEnabled val="1"/>
        </dgm:presLayoutVars>
      </dgm:prSet>
      <dgm:spPr>
        <a:xfrm>
          <a:off x="4535263" y="427082"/>
          <a:ext cx="1483808" cy="514373"/>
        </a:xfrm>
        <a:prstGeom prst="roundRect">
          <a:avLst>
            <a:gd name="adj" fmla="val 10000"/>
          </a:avLst>
        </a:prstGeom>
      </dgm:spPr>
    </dgm:pt>
  </dgm:ptLst>
  <dgm:cxnLst>
    <dgm:cxn modelId="{6F640C30-5CB4-4BE2-B4D2-D679D0C024EA}" srcId="{59B1D309-1D22-43DE-9CE7-15C072E2A305}" destId="{7FE1CB51-E98B-4EA8-B3DC-87274083AE56}" srcOrd="2" destOrd="0" parTransId="{005278CA-BB89-4C93-A17A-2821B06A39D2}" sibTransId="{E0BA790F-63F4-432F-ACB9-773E6145B860}"/>
    <dgm:cxn modelId="{CBFACC89-21D1-45C7-9F55-9BD94AB904EB}" type="presOf" srcId="{59B1D309-1D22-43DE-9CE7-15C072E2A305}" destId="{DEF4338E-7B89-4203-8E86-398676087ED4}" srcOrd="0" destOrd="0" presId="urn:microsoft.com/office/officeart/2005/8/layout/process1"/>
    <dgm:cxn modelId="{DBC268B8-F93C-4AC6-9DEA-CA05575615FA}" type="presOf" srcId="{6E82A001-D5F6-48A0-B592-B03DECF2E455}" destId="{F32CA81D-FAA6-4586-B287-17B33881DF50}" srcOrd="1" destOrd="0" presId="urn:microsoft.com/office/officeart/2005/8/layout/process1"/>
    <dgm:cxn modelId="{50F4DBC1-EFD4-48A8-9A17-223317742797}" srcId="{59B1D309-1D22-43DE-9CE7-15C072E2A305}" destId="{A8EC4CB3-E33D-4C6F-94B6-164833D05069}" srcOrd="1" destOrd="0" parTransId="{0F961A38-5FD7-45EF-B5F7-D76DADCF06D6}" sibTransId="{7C818C8D-779B-4160-B4F0-24E4DE8C531B}"/>
    <dgm:cxn modelId="{013668C7-2DCE-4FE8-8B5F-73FC0F0DA32A}" type="presOf" srcId="{7C818C8D-779B-4160-B4F0-24E4DE8C531B}" destId="{100D6D0B-D51B-41C2-A7AA-108CC8573B55}" srcOrd="0" destOrd="0" presId="urn:microsoft.com/office/officeart/2005/8/layout/process1"/>
    <dgm:cxn modelId="{8A9E55D1-8C05-426F-94E4-408C4A74031D}" srcId="{59B1D309-1D22-43DE-9CE7-15C072E2A305}" destId="{73438221-5462-469A-858B-88325C0E2030}" srcOrd="0" destOrd="0" parTransId="{FAD3AF7D-821B-4AA8-A6F0-7966CEB3FB6C}" sibTransId="{6E82A001-D5F6-48A0-B592-B03DECF2E455}"/>
    <dgm:cxn modelId="{E34F3EE0-4183-40C6-B53A-7553ECBCB733}" type="presOf" srcId="{7FE1CB51-E98B-4EA8-B3DC-87274083AE56}" destId="{56843209-5624-4450-83D8-A9B88D27F7E2}" srcOrd="0" destOrd="0" presId="urn:microsoft.com/office/officeart/2005/8/layout/process1"/>
    <dgm:cxn modelId="{E13A59E6-1315-4CBD-A62E-7ED25C0E155F}" type="presOf" srcId="{7C818C8D-779B-4160-B4F0-24E4DE8C531B}" destId="{D0C64D4D-D2FB-41F9-9C1A-83215CD4AAD3}" srcOrd="1" destOrd="0" presId="urn:microsoft.com/office/officeart/2005/8/layout/process1"/>
    <dgm:cxn modelId="{F1E682F6-83FF-42C6-96D7-2D099452AAA1}" type="presOf" srcId="{6E82A001-D5F6-48A0-B592-B03DECF2E455}" destId="{5A99CB20-1F4A-46C8-97B4-3CF1825E7B19}" srcOrd="0" destOrd="0" presId="urn:microsoft.com/office/officeart/2005/8/layout/process1"/>
    <dgm:cxn modelId="{E5C15CF7-C711-4351-B5CA-FF3AD65D6E3A}" type="presOf" srcId="{73438221-5462-469A-858B-88325C0E2030}" destId="{D249A1F3-125D-43DD-814D-6DB092E9B881}" srcOrd="0" destOrd="0" presId="urn:microsoft.com/office/officeart/2005/8/layout/process1"/>
    <dgm:cxn modelId="{2E7EAEFB-C308-4628-8348-D38B24009BD7}" type="presOf" srcId="{A8EC4CB3-E33D-4C6F-94B6-164833D05069}" destId="{F8ABC2D0-00A6-4D10-8C67-5A19BF91562A}" srcOrd="0" destOrd="0" presId="urn:microsoft.com/office/officeart/2005/8/layout/process1"/>
    <dgm:cxn modelId="{AE541280-AA78-4981-8850-64ACDA3326B0}" type="presParOf" srcId="{DEF4338E-7B89-4203-8E86-398676087ED4}" destId="{D249A1F3-125D-43DD-814D-6DB092E9B881}" srcOrd="0" destOrd="0" presId="urn:microsoft.com/office/officeart/2005/8/layout/process1"/>
    <dgm:cxn modelId="{0071F795-1AAA-46CB-804E-4644525FFEE2}" type="presParOf" srcId="{DEF4338E-7B89-4203-8E86-398676087ED4}" destId="{5A99CB20-1F4A-46C8-97B4-3CF1825E7B19}" srcOrd="1" destOrd="0" presId="urn:microsoft.com/office/officeart/2005/8/layout/process1"/>
    <dgm:cxn modelId="{2421F703-18EB-4C6D-AEAA-712BAA64BB8E}" type="presParOf" srcId="{5A99CB20-1F4A-46C8-97B4-3CF1825E7B19}" destId="{F32CA81D-FAA6-4586-B287-17B33881DF50}" srcOrd="0" destOrd="0" presId="urn:microsoft.com/office/officeart/2005/8/layout/process1"/>
    <dgm:cxn modelId="{06261CA2-13F3-4FBC-A8D5-4769775775B9}" type="presParOf" srcId="{DEF4338E-7B89-4203-8E86-398676087ED4}" destId="{F8ABC2D0-00A6-4D10-8C67-5A19BF91562A}" srcOrd="2" destOrd="0" presId="urn:microsoft.com/office/officeart/2005/8/layout/process1"/>
    <dgm:cxn modelId="{C7BD3A4F-D8B1-4549-BCC4-6B48FD2CF6C1}" type="presParOf" srcId="{DEF4338E-7B89-4203-8E86-398676087ED4}" destId="{100D6D0B-D51B-41C2-A7AA-108CC8573B55}" srcOrd="3" destOrd="0" presId="urn:microsoft.com/office/officeart/2005/8/layout/process1"/>
    <dgm:cxn modelId="{AD07DCA2-283C-40A5-91C2-EF1A23026765}" type="presParOf" srcId="{100D6D0B-D51B-41C2-A7AA-108CC8573B55}" destId="{D0C64D4D-D2FB-41F9-9C1A-83215CD4AAD3}" srcOrd="0" destOrd="0" presId="urn:microsoft.com/office/officeart/2005/8/layout/process1"/>
    <dgm:cxn modelId="{84BF461F-3B19-4FB5-A004-96621A2ACCD9}" type="presParOf" srcId="{DEF4338E-7B89-4203-8E86-398676087ED4}" destId="{56843209-5624-4450-83D8-A9B88D27F7E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21945E-2E4E-404B-B899-1C0BF799E27F}" type="doc">
      <dgm:prSet loTypeId="urn:microsoft.com/office/officeart/2005/8/layout/chevron1" loCatId="process" qsTypeId="urn:microsoft.com/office/officeart/2005/8/quickstyle/simple1" qsCatId="simple" csTypeId="urn:microsoft.com/office/officeart/2005/8/colors/accent1_2" csCatId="accent1" phldr="1"/>
      <dgm:spPr/>
    </dgm:pt>
    <dgm:pt modelId="{C98B503C-5531-4BAC-A1A5-96385256B406}">
      <dgm:prSet phldrT="[Text]" custT="1"/>
      <dgm:spPr>
        <a:solidFill>
          <a:srgbClr val="B0C2CB"/>
        </a:solidFill>
      </dgm:spPr>
      <dgm:t>
        <a:bodyPr/>
        <a:lstStyle/>
        <a:p>
          <a:r>
            <a:rPr lang="de-DE" sz="1200" dirty="0">
              <a:solidFill>
                <a:schemeClr val="tx1"/>
              </a:solidFill>
            </a:rPr>
            <a:t>Wesentliche Themen</a:t>
          </a:r>
        </a:p>
      </dgm:t>
    </dgm:pt>
    <dgm:pt modelId="{07C62563-53CA-4B67-89D9-87E2234E15A8}" type="parTrans" cxnId="{D8A88086-3F73-48DE-ACAB-4720D4165558}">
      <dgm:prSet/>
      <dgm:spPr/>
      <dgm:t>
        <a:bodyPr/>
        <a:lstStyle/>
        <a:p>
          <a:endParaRPr lang="de-DE" sz="1200"/>
        </a:p>
      </dgm:t>
    </dgm:pt>
    <dgm:pt modelId="{0796D5D0-A5A7-4D65-B4FE-90C7D6732A19}" type="sibTrans" cxnId="{D8A88086-3F73-48DE-ACAB-4720D4165558}">
      <dgm:prSet/>
      <dgm:spPr/>
      <dgm:t>
        <a:bodyPr/>
        <a:lstStyle/>
        <a:p>
          <a:endParaRPr lang="de-DE" sz="1200"/>
        </a:p>
      </dgm:t>
    </dgm:pt>
    <dgm:pt modelId="{DD013347-CA7E-464D-9274-45FA5BBE2DE9}">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56007" tIns="18669" rIns="18669" bIns="18669" numCol="1" spcCol="1270" anchor="ctr" anchorCtr="0"/>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Ziele definieren</a:t>
          </a:r>
        </a:p>
      </dgm:t>
    </dgm:pt>
    <dgm:pt modelId="{979BE86C-ED86-4026-B060-F39DD3D2B5C6}" type="parTrans" cxnId="{B2263001-30D4-455D-879F-7DC1C4B5BFDE}">
      <dgm:prSet/>
      <dgm:spPr/>
      <dgm:t>
        <a:bodyPr/>
        <a:lstStyle/>
        <a:p>
          <a:endParaRPr lang="de-DE" sz="1200"/>
        </a:p>
      </dgm:t>
    </dgm:pt>
    <dgm:pt modelId="{77239FD0-6F28-49D4-992B-17CFCE3F1EBB}" type="sibTrans" cxnId="{B2263001-30D4-455D-879F-7DC1C4B5BFDE}">
      <dgm:prSet/>
      <dgm:spPr/>
      <dgm:t>
        <a:bodyPr/>
        <a:lstStyle/>
        <a:p>
          <a:endParaRPr lang="de-DE" sz="1200"/>
        </a:p>
      </dgm:t>
    </dgm:pt>
    <dgm:pt modelId="{AAFA2CC0-1802-4C5B-ADD2-6086004BEEC2}">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56007" tIns="18669" rIns="18669" bIns="18669" numCol="1" spcCol="1270" anchor="ctr" anchorCtr="0"/>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Maßnahmen</a:t>
          </a:r>
        </a:p>
      </dgm:t>
    </dgm:pt>
    <dgm:pt modelId="{870A66F6-045E-401B-8556-A0CC18493E95}" type="parTrans" cxnId="{E0D2B510-DC6F-452D-BFE9-8CF0518EB85D}">
      <dgm:prSet/>
      <dgm:spPr/>
      <dgm:t>
        <a:bodyPr/>
        <a:lstStyle/>
        <a:p>
          <a:endParaRPr lang="de-DE" sz="1200"/>
        </a:p>
      </dgm:t>
    </dgm:pt>
    <dgm:pt modelId="{5136AC78-EDAB-41DB-B857-58E9CAC13CE9}" type="sibTrans" cxnId="{E0D2B510-DC6F-452D-BFE9-8CF0518EB85D}">
      <dgm:prSet/>
      <dgm:spPr/>
      <dgm:t>
        <a:bodyPr/>
        <a:lstStyle/>
        <a:p>
          <a:endParaRPr lang="de-DE" sz="1200"/>
        </a:p>
      </dgm:t>
    </dgm:pt>
    <dgm:pt modelId="{69DEB84A-3954-402E-8B21-35D941841E46}" type="pres">
      <dgm:prSet presAssocID="{A021945E-2E4E-404B-B899-1C0BF799E27F}" presName="Name0" presStyleCnt="0">
        <dgm:presLayoutVars>
          <dgm:dir/>
          <dgm:animLvl val="lvl"/>
          <dgm:resizeHandles val="exact"/>
        </dgm:presLayoutVars>
      </dgm:prSet>
      <dgm:spPr/>
    </dgm:pt>
    <dgm:pt modelId="{2DC6EF7C-5F7B-41F5-9586-E21C6CCFDED5}" type="pres">
      <dgm:prSet presAssocID="{C98B503C-5531-4BAC-A1A5-96385256B406}" presName="parTxOnly" presStyleLbl="node1" presStyleIdx="0" presStyleCnt="3" custLinFactNeighborX="-17455">
        <dgm:presLayoutVars>
          <dgm:chMax val="0"/>
          <dgm:chPref val="0"/>
          <dgm:bulletEnabled val="1"/>
        </dgm:presLayoutVars>
      </dgm:prSet>
      <dgm:spPr/>
    </dgm:pt>
    <dgm:pt modelId="{95F1DB1C-D21F-4228-B04B-68111C7300FF}" type="pres">
      <dgm:prSet presAssocID="{0796D5D0-A5A7-4D65-B4FE-90C7D6732A19}" presName="parTxOnlySpace" presStyleCnt="0"/>
      <dgm:spPr/>
    </dgm:pt>
    <dgm:pt modelId="{E6F8D9B2-0843-4074-9CD7-E0F9C643F021}" type="pres">
      <dgm:prSet presAssocID="{DD013347-CA7E-464D-9274-45FA5BBE2DE9}" presName="parTxOnly" presStyleLbl="node1" presStyleIdx="1" presStyleCnt="3" custLinFactNeighborX="-17455">
        <dgm:presLayoutVars>
          <dgm:chMax val="0"/>
          <dgm:chPref val="0"/>
          <dgm:bulletEnabled val="1"/>
        </dgm:presLayoutVars>
      </dgm:prSet>
      <dgm:spPr>
        <a:xfrm>
          <a:off x="3531433" y="836172"/>
          <a:ext cx="1979211" cy="791684"/>
        </a:xfrm>
        <a:prstGeom prst="chevron">
          <a:avLst/>
        </a:prstGeom>
      </dgm:spPr>
    </dgm:pt>
    <dgm:pt modelId="{5354ADA1-CE08-4E71-9383-A3F957F994B1}" type="pres">
      <dgm:prSet presAssocID="{77239FD0-6F28-49D4-992B-17CFCE3F1EBB}" presName="parTxOnlySpace" presStyleCnt="0"/>
      <dgm:spPr/>
    </dgm:pt>
    <dgm:pt modelId="{ACDC54DE-8EA1-4816-8C70-E560A3CBBE4D}" type="pres">
      <dgm:prSet presAssocID="{AAFA2CC0-1802-4C5B-ADD2-6086004BEEC2}" presName="parTxOnly" presStyleLbl="node1" presStyleIdx="2" presStyleCnt="3" custLinFactNeighborX="-17455">
        <dgm:presLayoutVars>
          <dgm:chMax val="0"/>
          <dgm:chPref val="0"/>
          <dgm:bulletEnabled val="1"/>
        </dgm:presLayoutVars>
      </dgm:prSet>
      <dgm:spPr>
        <a:xfrm>
          <a:off x="5312723" y="836172"/>
          <a:ext cx="1979211" cy="791684"/>
        </a:xfrm>
        <a:prstGeom prst="chevron">
          <a:avLst/>
        </a:prstGeom>
      </dgm:spPr>
    </dgm:pt>
  </dgm:ptLst>
  <dgm:cxnLst>
    <dgm:cxn modelId="{B2263001-30D4-455D-879F-7DC1C4B5BFDE}" srcId="{A021945E-2E4E-404B-B899-1C0BF799E27F}" destId="{DD013347-CA7E-464D-9274-45FA5BBE2DE9}" srcOrd="1" destOrd="0" parTransId="{979BE86C-ED86-4026-B060-F39DD3D2B5C6}" sibTransId="{77239FD0-6F28-49D4-992B-17CFCE3F1EBB}"/>
    <dgm:cxn modelId="{82D9D004-8DD3-4981-B436-CF8E5D34C2C0}" type="presOf" srcId="{DD013347-CA7E-464D-9274-45FA5BBE2DE9}" destId="{E6F8D9B2-0843-4074-9CD7-E0F9C643F021}" srcOrd="0" destOrd="0" presId="urn:microsoft.com/office/officeart/2005/8/layout/chevron1"/>
    <dgm:cxn modelId="{E0D2B510-DC6F-452D-BFE9-8CF0518EB85D}" srcId="{A021945E-2E4E-404B-B899-1C0BF799E27F}" destId="{AAFA2CC0-1802-4C5B-ADD2-6086004BEEC2}" srcOrd="2" destOrd="0" parTransId="{870A66F6-045E-401B-8556-A0CC18493E95}" sibTransId="{5136AC78-EDAB-41DB-B857-58E9CAC13CE9}"/>
    <dgm:cxn modelId="{B2639840-79B5-4499-B854-BE29540A01DE}" type="presOf" srcId="{A021945E-2E4E-404B-B899-1C0BF799E27F}" destId="{69DEB84A-3954-402E-8B21-35D941841E46}" srcOrd="0" destOrd="0" presId="urn:microsoft.com/office/officeart/2005/8/layout/chevron1"/>
    <dgm:cxn modelId="{6E8BE444-DF8D-4EC7-B95D-C6A10C2B4F6A}" type="presOf" srcId="{C98B503C-5531-4BAC-A1A5-96385256B406}" destId="{2DC6EF7C-5F7B-41F5-9586-E21C6CCFDED5}" srcOrd="0" destOrd="0" presId="urn:microsoft.com/office/officeart/2005/8/layout/chevron1"/>
    <dgm:cxn modelId="{D8A88086-3F73-48DE-ACAB-4720D4165558}" srcId="{A021945E-2E4E-404B-B899-1C0BF799E27F}" destId="{C98B503C-5531-4BAC-A1A5-96385256B406}" srcOrd="0" destOrd="0" parTransId="{07C62563-53CA-4B67-89D9-87E2234E15A8}" sibTransId="{0796D5D0-A5A7-4D65-B4FE-90C7D6732A19}"/>
    <dgm:cxn modelId="{4CE6788B-A305-4031-992E-B87DC32BEB1A}" type="presOf" srcId="{AAFA2CC0-1802-4C5B-ADD2-6086004BEEC2}" destId="{ACDC54DE-8EA1-4816-8C70-E560A3CBBE4D}" srcOrd="0" destOrd="0" presId="urn:microsoft.com/office/officeart/2005/8/layout/chevron1"/>
    <dgm:cxn modelId="{395CAAF7-9663-4662-A0FA-C5C0ADD002CD}" type="presParOf" srcId="{69DEB84A-3954-402E-8B21-35D941841E46}" destId="{2DC6EF7C-5F7B-41F5-9586-E21C6CCFDED5}" srcOrd="0" destOrd="0" presId="urn:microsoft.com/office/officeart/2005/8/layout/chevron1"/>
    <dgm:cxn modelId="{04CFBBC3-BF82-48CC-9FF0-B7B7FE3F1B16}" type="presParOf" srcId="{69DEB84A-3954-402E-8B21-35D941841E46}" destId="{95F1DB1C-D21F-4228-B04B-68111C7300FF}" srcOrd="1" destOrd="0" presId="urn:microsoft.com/office/officeart/2005/8/layout/chevron1"/>
    <dgm:cxn modelId="{7F1D6C7D-4132-45AE-BC9A-1C4E9CA56FE2}" type="presParOf" srcId="{69DEB84A-3954-402E-8B21-35D941841E46}" destId="{E6F8D9B2-0843-4074-9CD7-E0F9C643F021}" srcOrd="2" destOrd="0" presId="urn:microsoft.com/office/officeart/2005/8/layout/chevron1"/>
    <dgm:cxn modelId="{152A783B-5D3E-43EA-9740-66AD8B348B73}" type="presParOf" srcId="{69DEB84A-3954-402E-8B21-35D941841E46}" destId="{5354ADA1-CE08-4E71-9383-A3F957F994B1}" srcOrd="3" destOrd="0" presId="urn:microsoft.com/office/officeart/2005/8/layout/chevron1"/>
    <dgm:cxn modelId="{E35B2748-74E8-4F32-B14E-533B75A65889}" type="presParOf" srcId="{69DEB84A-3954-402E-8B21-35D941841E46}" destId="{ACDC54DE-8EA1-4816-8C70-E560A3CBBE4D}"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949529-76D1-434F-92C5-E2FB8E909DBA}" type="doc">
      <dgm:prSet loTypeId="urn:microsoft.com/office/officeart/2005/8/layout/hProcess9" loCatId="process" qsTypeId="urn:microsoft.com/office/officeart/2005/8/quickstyle/simple1" qsCatId="simple" csTypeId="urn:microsoft.com/office/officeart/2005/8/colors/accent1_2" csCatId="accent1" phldr="1"/>
      <dgm:spPr/>
    </dgm:pt>
    <dgm:pt modelId="{F1C16F4C-B07F-453D-A756-7416B7A88791}">
      <dgm:prSet phldrT="[Text]" custT="1"/>
      <dgm:spPr>
        <a:xfrm>
          <a:off x="4622"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a:buFont typeface="+mj-lt"/>
            <a:buNone/>
          </a:pPr>
          <a:r>
            <a:rPr lang="de-DE" sz="1200" dirty="0">
              <a:solidFill>
                <a:sysClr val="window" lastClr="FFFFFF"/>
              </a:solidFill>
              <a:latin typeface="+mj-lt"/>
              <a:ea typeface="+mn-ea"/>
              <a:cs typeface="+mn-cs"/>
              <a:sym typeface="Wingdings" panose="05000000000000000000" pitchFamily="2" charset="2"/>
            </a:rPr>
            <a:t>1. Abgleich von EMAS und ESRS </a:t>
          </a:r>
          <a:endParaRPr lang="de-DE" sz="1200" dirty="0">
            <a:solidFill>
              <a:sysClr val="window" lastClr="FFFFFF"/>
            </a:solidFill>
            <a:latin typeface="+mj-lt"/>
            <a:ea typeface="+mn-ea"/>
            <a:cs typeface="+mn-cs"/>
          </a:endParaRPr>
        </a:p>
      </dgm:t>
    </dgm:pt>
    <dgm:pt modelId="{8547188F-E26F-402F-8C26-207BA4D51025}" type="parTrans" cxnId="{ED6692E0-62E8-4814-8EBA-3E6C72AAFFE7}">
      <dgm:prSet/>
      <dgm:spPr/>
      <dgm:t>
        <a:bodyPr/>
        <a:lstStyle/>
        <a:p>
          <a:endParaRPr lang="de-DE"/>
        </a:p>
      </dgm:t>
    </dgm:pt>
    <dgm:pt modelId="{E20ADF12-D6E3-4C29-A927-9F91DDE7386F}" type="sibTrans" cxnId="{ED6692E0-62E8-4814-8EBA-3E6C72AAFFE7}">
      <dgm:prSet/>
      <dgm:spPr/>
      <dgm:t>
        <a:bodyPr/>
        <a:lstStyle/>
        <a:p>
          <a:endParaRPr lang="de-DE"/>
        </a:p>
      </dgm:t>
    </dgm:pt>
    <dgm:pt modelId="{B0D3985B-9D2C-467D-AA5F-E15BFC92A4C5}">
      <dgm:prSet phldrT="[Text]" custT="1"/>
      <dgm:spPr>
        <a:xfrm>
          <a:off x="2339263"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2. </a:t>
          </a:r>
          <a:r>
            <a:rPr lang="de-DE" sz="1200" kern="1200" dirty="0">
              <a:solidFill>
                <a:sysClr val="window" lastClr="FFFFFF"/>
              </a:solidFill>
              <a:latin typeface="+mj-lt"/>
              <a:ea typeface="ＭＳ Ｐゴシック"/>
              <a:cs typeface="+mn-cs"/>
            </a:rPr>
            <a:t>Lücken schließen</a:t>
          </a:r>
        </a:p>
      </dgm:t>
    </dgm:pt>
    <dgm:pt modelId="{DC130D7B-72E2-4ABE-A08F-112E05192EB6}" type="parTrans" cxnId="{DF4EA585-1323-460E-8B96-CEEB799528A3}">
      <dgm:prSet/>
      <dgm:spPr/>
      <dgm:t>
        <a:bodyPr/>
        <a:lstStyle/>
        <a:p>
          <a:endParaRPr lang="de-DE"/>
        </a:p>
      </dgm:t>
    </dgm:pt>
    <dgm:pt modelId="{AF51836E-7BDF-4AC4-BCFF-11D172825AB9}" type="sibTrans" cxnId="{DF4EA585-1323-460E-8B96-CEEB799528A3}">
      <dgm:prSet/>
      <dgm:spPr/>
      <dgm:t>
        <a:bodyPr/>
        <a:lstStyle/>
        <a:p>
          <a:endParaRPr lang="de-DE"/>
        </a:p>
      </dgm:t>
    </dgm:pt>
    <dgm:pt modelId="{1C9627A1-3E0F-4FDB-9ED1-4FA9DE495983}">
      <dgm:prSet phldrT="[Text]" custT="1"/>
      <dgm:spPr>
        <a:xfrm>
          <a:off x="4673904"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rPr>
            <a:t>3. </a:t>
          </a:r>
          <a:r>
            <a:rPr lang="de-DE" sz="1200" kern="1200" dirty="0">
              <a:solidFill>
                <a:sysClr val="window" lastClr="FFFFFF"/>
              </a:solidFill>
              <a:latin typeface="+mj-lt"/>
              <a:ea typeface="ＭＳ Ｐゴシック"/>
              <a:cs typeface="+mn-cs"/>
              <a:sym typeface="Wingdings" panose="05000000000000000000" pitchFamily="2" charset="2"/>
            </a:rPr>
            <a:t>Integration in das Managementsystem</a:t>
          </a:r>
          <a:endParaRPr lang="de-DE" sz="1200" kern="1200" dirty="0">
            <a:solidFill>
              <a:sysClr val="window" lastClr="FFFFFF"/>
            </a:solidFill>
            <a:latin typeface="+mj-lt"/>
            <a:ea typeface="ＭＳ Ｐゴシック"/>
            <a:cs typeface="+mn-cs"/>
          </a:endParaRPr>
        </a:p>
      </dgm:t>
    </dgm:pt>
    <dgm:pt modelId="{639920AB-F407-4E1A-9BC6-434553FA59B1}" type="parTrans" cxnId="{B6C704A4-F825-4429-95A5-94D687E39D08}">
      <dgm:prSet/>
      <dgm:spPr/>
      <dgm:t>
        <a:bodyPr/>
        <a:lstStyle/>
        <a:p>
          <a:endParaRPr lang="de-DE"/>
        </a:p>
      </dgm:t>
    </dgm:pt>
    <dgm:pt modelId="{871F6361-E0BD-42BE-A1B9-55BD2B62F662}" type="sibTrans" cxnId="{B6C704A4-F825-4429-95A5-94D687E39D08}">
      <dgm:prSet/>
      <dgm:spPr/>
      <dgm:t>
        <a:bodyPr/>
        <a:lstStyle/>
        <a:p>
          <a:endParaRPr lang="de-DE"/>
        </a:p>
      </dgm:t>
    </dgm:pt>
    <dgm:pt modelId="{F5F5884C-07EC-4518-9186-C89570E590C2}">
      <dgm:prSet phldrT="[Text]" custT="1"/>
      <dgm:spPr>
        <a:xfrm>
          <a:off x="7008544"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4. Berichterstattung</a:t>
          </a:r>
          <a:endParaRPr lang="de-DE" sz="1200" kern="1200" dirty="0">
            <a:solidFill>
              <a:sysClr val="window" lastClr="FFFFFF"/>
            </a:solidFill>
            <a:latin typeface="+mj-lt"/>
            <a:ea typeface="ＭＳ Ｐゴシック"/>
            <a:cs typeface="+mn-cs"/>
          </a:endParaRPr>
        </a:p>
      </dgm:t>
    </dgm:pt>
    <dgm:pt modelId="{20C15970-2659-44FA-8AA7-5E55091C21EF}" type="parTrans" cxnId="{F2579304-EF04-4EBF-8AF3-EE398729734A}">
      <dgm:prSet/>
      <dgm:spPr/>
      <dgm:t>
        <a:bodyPr/>
        <a:lstStyle/>
        <a:p>
          <a:endParaRPr lang="de-DE"/>
        </a:p>
      </dgm:t>
    </dgm:pt>
    <dgm:pt modelId="{3A94B910-FA3B-4FA1-85FA-4C98BC92CDB4}" type="sibTrans" cxnId="{F2579304-EF04-4EBF-8AF3-EE398729734A}">
      <dgm:prSet/>
      <dgm:spPr/>
      <dgm:t>
        <a:bodyPr/>
        <a:lstStyle/>
        <a:p>
          <a:endParaRPr lang="de-DE"/>
        </a:p>
      </dgm:t>
    </dgm:pt>
    <dgm:pt modelId="{B716B63D-2708-45C2-B846-661B0B1E9365}" type="pres">
      <dgm:prSet presAssocID="{FD949529-76D1-434F-92C5-E2FB8E909DBA}" presName="CompostProcess" presStyleCnt="0">
        <dgm:presLayoutVars>
          <dgm:dir/>
          <dgm:resizeHandles val="exact"/>
        </dgm:presLayoutVars>
      </dgm:prSet>
      <dgm:spPr/>
    </dgm:pt>
    <dgm:pt modelId="{61715B90-E6A7-4800-9E27-523706D6170C}" type="pres">
      <dgm:prSet presAssocID="{FD949529-76D1-434F-92C5-E2FB8E909DBA}" presName="arrow" presStyleLbl="bgShp" presStyleIdx="0" presStyleCnt="1" custLinFactNeighborX="127" custLinFactNeighborY="-395"/>
      <dgm:spPr>
        <a:xfrm>
          <a:off x="692747" y="0"/>
          <a:ext cx="7851139" cy="4619443"/>
        </a:xfrm>
        <a:prstGeom prst="rightArrow">
          <a:avLst/>
        </a:prstGeom>
        <a:solidFill>
          <a:srgbClr val="4F6128">
            <a:tint val="40000"/>
            <a:hueOff val="0"/>
            <a:satOff val="0"/>
            <a:lumOff val="0"/>
            <a:alphaOff val="0"/>
          </a:srgbClr>
        </a:solidFill>
        <a:ln>
          <a:noFill/>
        </a:ln>
        <a:effectLst/>
      </dgm:spPr>
    </dgm:pt>
    <dgm:pt modelId="{C1ADD49C-B765-4A21-B5BA-82F3C170452E}" type="pres">
      <dgm:prSet presAssocID="{FD949529-76D1-434F-92C5-E2FB8E909DBA}" presName="linearProcess" presStyleCnt="0"/>
      <dgm:spPr/>
    </dgm:pt>
    <dgm:pt modelId="{53FF3DEB-1287-48C0-AEC7-0EA601B0FCDC}" type="pres">
      <dgm:prSet presAssocID="{F1C16F4C-B07F-453D-A756-7416B7A88791}" presName="textNode" presStyleLbl="node1" presStyleIdx="0" presStyleCnt="4" custScaleY="78511">
        <dgm:presLayoutVars>
          <dgm:bulletEnabled val="1"/>
        </dgm:presLayoutVars>
      </dgm:prSet>
      <dgm:spPr/>
    </dgm:pt>
    <dgm:pt modelId="{098B935F-8777-4742-ABDF-1E4BE391CD71}" type="pres">
      <dgm:prSet presAssocID="{E20ADF12-D6E3-4C29-A927-9F91DDE7386F}" presName="sibTrans" presStyleCnt="0"/>
      <dgm:spPr/>
    </dgm:pt>
    <dgm:pt modelId="{D867451A-9794-44F9-A93E-59A5F4CBDA0D}" type="pres">
      <dgm:prSet presAssocID="{B0D3985B-9D2C-467D-AA5F-E15BFC92A4C5}" presName="textNode" presStyleLbl="node1" presStyleIdx="1" presStyleCnt="4" custScaleY="78511">
        <dgm:presLayoutVars>
          <dgm:bulletEnabled val="1"/>
        </dgm:presLayoutVars>
      </dgm:prSet>
      <dgm:spPr/>
    </dgm:pt>
    <dgm:pt modelId="{C2E57154-F7E1-452B-B83E-A1D9C10D6A40}" type="pres">
      <dgm:prSet presAssocID="{AF51836E-7BDF-4AC4-BCFF-11D172825AB9}" presName="sibTrans" presStyleCnt="0"/>
      <dgm:spPr/>
    </dgm:pt>
    <dgm:pt modelId="{DFF5DBF5-F000-46B9-B879-2AC91E434175}" type="pres">
      <dgm:prSet presAssocID="{1C9627A1-3E0F-4FDB-9ED1-4FA9DE495983}" presName="textNode" presStyleLbl="node1" presStyleIdx="2" presStyleCnt="4" custScaleY="78511">
        <dgm:presLayoutVars>
          <dgm:bulletEnabled val="1"/>
        </dgm:presLayoutVars>
      </dgm:prSet>
      <dgm:spPr/>
    </dgm:pt>
    <dgm:pt modelId="{0F4B6124-271B-45B7-929B-EA2EC7CDE530}" type="pres">
      <dgm:prSet presAssocID="{871F6361-E0BD-42BE-A1B9-55BD2B62F662}" presName="sibTrans" presStyleCnt="0"/>
      <dgm:spPr/>
    </dgm:pt>
    <dgm:pt modelId="{7027174A-E268-4558-BB10-273F81A8E5B8}" type="pres">
      <dgm:prSet presAssocID="{F5F5884C-07EC-4518-9186-C89570E590C2}" presName="textNode" presStyleLbl="node1" presStyleIdx="3" presStyleCnt="4" custScaleY="78511">
        <dgm:presLayoutVars>
          <dgm:bulletEnabled val="1"/>
        </dgm:presLayoutVars>
      </dgm:prSet>
      <dgm:spPr/>
    </dgm:pt>
  </dgm:ptLst>
  <dgm:cxnLst>
    <dgm:cxn modelId="{F2579304-EF04-4EBF-8AF3-EE398729734A}" srcId="{FD949529-76D1-434F-92C5-E2FB8E909DBA}" destId="{F5F5884C-07EC-4518-9186-C89570E590C2}" srcOrd="3" destOrd="0" parTransId="{20C15970-2659-44FA-8AA7-5E55091C21EF}" sibTransId="{3A94B910-FA3B-4FA1-85FA-4C98BC92CDB4}"/>
    <dgm:cxn modelId="{D6EA9320-0B87-4B47-A858-B851574CEAB9}" type="presOf" srcId="{FD949529-76D1-434F-92C5-E2FB8E909DBA}" destId="{B716B63D-2708-45C2-B846-661B0B1E9365}" srcOrd="0" destOrd="0" presId="urn:microsoft.com/office/officeart/2005/8/layout/hProcess9"/>
    <dgm:cxn modelId="{87589C46-53EE-4095-A065-C0DF5CCC7635}" type="presOf" srcId="{F1C16F4C-B07F-453D-A756-7416B7A88791}" destId="{53FF3DEB-1287-48C0-AEC7-0EA601B0FCDC}" srcOrd="0" destOrd="0" presId="urn:microsoft.com/office/officeart/2005/8/layout/hProcess9"/>
    <dgm:cxn modelId="{A819E069-533A-4C8B-BA32-76D2C540DCB2}" type="presOf" srcId="{1C9627A1-3E0F-4FDB-9ED1-4FA9DE495983}" destId="{DFF5DBF5-F000-46B9-B879-2AC91E434175}" srcOrd="0" destOrd="0" presId="urn:microsoft.com/office/officeart/2005/8/layout/hProcess9"/>
    <dgm:cxn modelId="{DF4EA585-1323-460E-8B96-CEEB799528A3}" srcId="{FD949529-76D1-434F-92C5-E2FB8E909DBA}" destId="{B0D3985B-9D2C-467D-AA5F-E15BFC92A4C5}" srcOrd="1" destOrd="0" parTransId="{DC130D7B-72E2-4ABE-A08F-112E05192EB6}" sibTransId="{AF51836E-7BDF-4AC4-BCFF-11D172825AB9}"/>
    <dgm:cxn modelId="{B786968D-7818-4DA3-9209-672FCAD8E112}" type="presOf" srcId="{B0D3985B-9D2C-467D-AA5F-E15BFC92A4C5}" destId="{D867451A-9794-44F9-A93E-59A5F4CBDA0D}" srcOrd="0" destOrd="0" presId="urn:microsoft.com/office/officeart/2005/8/layout/hProcess9"/>
    <dgm:cxn modelId="{B6C704A4-F825-4429-95A5-94D687E39D08}" srcId="{FD949529-76D1-434F-92C5-E2FB8E909DBA}" destId="{1C9627A1-3E0F-4FDB-9ED1-4FA9DE495983}" srcOrd="2" destOrd="0" parTransId="{639920AB-F407-4E1A-9BC6-434553FA59B1}" sibTransId="{871F6361-E0BD-42BE-A1B9-55BD2B62F662}"/>
    <dgm:cxn modelId="{17D264AC-3FA2-43B9-BAE7-3EF096139030}" type="presOf" srcId="{F5F5884C-07EC-4518-9186-C89570E590C2}" destId="{7027174A-E268-4558-BB10-273F81A8E5B8}" srcOrd="0" destOrd="0" presId="urn:microsoft.com/office/officeart/2005/8/layout/hProcess9"/>
    <dgm:cxn modelId="{ED6692E0-62E8-4814-8EBA-3E6C72AAFFE7}" srcId="{FD949529-76D1-434F-92C5-E2FB8E909DBA}" destId="{F1C16F4C-B07F-453D-A756-7416B7A88791}" srcOrd="0" destOrd="0" parTransId="{8547188F-E26F-402F-8C26-207BA4D51025}" sibTransId="{E20ADF12-D6E3-4C29-A927-9F91DDE7386F}"/>
    <dgm:cxn modelId="{E6AD8E5D-CB22-46E6-8F31-1F3626893B54}" type="presParOf" srcId="{B716B63D-2708-45C2-B846-661B0B1E9365}" destId="{61715B90-E6A7-4800-9E27-523706D6170C}" srcOrd="0" destOrd="0" presId="urn:microsoft.com/office/officeart/2005/8/layout/hProcess9"/>
    <dgm:cxn modelId="{0966B135-7F0F-40B3-9799-CA4F99051C5A}" type="presParOf" srcId="{B716B63D-2708-45C2-B846-661B0B1E9365}" destId="{C1ADD49C-B765-4A21-B5BA-82F3C170452E}" srcOrd="1" destOrd="0" presId="urn:microsoft.com/office/officeart/2005/8/layout/hProcess9"/>
    <dgm:cxn modelId="{7BE7AB8C-43B8-4CD1-910D-21B45B4BB596}" type="presParOf" srcId="{C1ADD49C-B765-4A21-B5BA-82F3C170452E}" destId="{53FF3DEB-1287-48C0-AEC7-0EA601B0FCDC}" srcOrd="0" destOrd="0" presId="urn:microsoft.com/office/officeart/2005/8/layout/hProcess9"/>
    <dgm:cxn modelId="{924B3351-44C6-474D-9999-43C8B64FF68C}" type="presParOf" srcId="{C1ADD49C-B765-4A21-B5BA-82F3C170452E}" destId="{098B935F-8777-4742-ABDF-1E4BE391CD71}" srcOrd="1" destOrd="0" presId="urn:microsoft.com/office/officeart/2005/8/layout/hProcess9"/>
    <dgm:cxn modelId="{384391FB-734E-4D5A-9B88-67B44590D111}" type="presParOf" srcId="{C1ADD49C-B765-4A21-B5BA-82F3C170452E}" destId="{D867451A-9794-44F9-A93E-59A5F4CBDA0D}" srcOrd="2" destOrd="0" presId="urn:microsoft.com/office/officeart/2005/8/layout/hProcess9"/>
    <dgm:cxn modelId="{C689E32A-B3A0-435B-9652-DE4429B8E879}" type="presParOf" srcId="{C1ADD49C-B765-4A21-B5BA-82F3C170452E}" destId="{C2E57154-F7E1-452B-B83E-A1D9C10D6A40}" srcOrd="3" destOrd="0" presId="urn:microsoft.com/office/officeart/2005/8/layout/hProcess9"/>
    <dgm:cxn modelId="{48F98ADC-534A-435E-A472-3DECB249BA70}" type="presParOf" srcId="{C1ADD49C-B765-4A21-B5BA-82F3C170452E}" destId="{DFF5DBF5-F000-46B9-B879-2AC91E434175}" srcOrd="4" destOrd="0" presId="urn:microsoft.com/office/officeart/2005/8/layout/hProcess9"/>
    <dgm:cxn modelId="{4DB6C0FC-624B-4BCB-8F56-4620ACBDFC72}" type="presParOf" srcId="{C1ADD49C-B765-4A21-B5BA-82F3C170452E}" destId="{0F4B6124-271B-45B7-929B-EA2EC7CDE530}" srcOrd="5" destOrd="0" presId="urn:microsoft.com/office/officeart/2005/8/layout/hProcess9"/>
    <dgm:cxn modelId="{5DE39D81-A640-4579-BECD-9113E7370944}" type="presParOf" srcId="{C1ADD49C-B765-4A21-B5BA-82F3C170452E}" destId="{7027174A-E268-4558-BB10-273F81A8E5B8}"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900D97-C5AB-4CF6-85A6-D79CDC14C1D4}" type="doc">
      <dgm:prSet loTypeId="urn:microsoft.com/office/officeart/2005/8/layout/cycle8" loCatId="cycle" qsTypeId="urn:microsoft.com/office/officeart/2005/8/quickstyle/simple1" qsCatId="simple" csTypeId="urn:microsoft.com/office/officeart/2005/8/colors/accent1_2" csCatId="accent1" phldr="1"/>
      <dgm:spPr/>
    </dgm:pt>
    <dgm:pt modelId="{1C0C2624-6FBE-40C0-96B4-C98E159E89D5}">
      <dgm:prSet phldrT="[Text]"/>
      <dgm:spPr>
        <a:solidFill>
          <a:srgbClr val="B0C2CB"/>
        </a:solidFill>
      </dgm:spPr>
      <dgm:t>
        <a:bodyPr/>
        <a:lstStyle/>
        <a:p>
          <a:r>
            <a:rPr lang="de-DE" dirty="0">
              <a:solidFill>
                <a:schemeClr val="tx1"/>
              </a:solidFill>
            </a:rPr>
            <a:t>PLAN</a:t>
          </a:r>
        </a:p>
      </dgm:t>
    </dgm:pt>
    <dgm:pt modelId="{53B1C14C-680B-4272-B19A-218061E08803}" type="parTrans" cxnId="{EB4C9ADF-F4E4-4F8A-A11A-370D547F05F2}">
      <dgm:prSet/>
      <dgm:spPr/>
      <dgm:t>
        <a:bodyPr/>
        <a:lstStyle/>
        <a:p>
          <a:endParaRPr lang="de-DE"/>
        </a:p>
      </dgm:t>
    </dgm:pt>
    <dgm:pt modelId="{36391B6C-E224-4364-99C7-2E9633BE996E}" type="sibTrans" cxnId="{EB4C9ADF-F4E4-4F8A-A11A-370D547F05F2}">
      <dgm:prSet/>
      <dgm:spPr/>
      <dgm:t>
        <a:bodyPr/>
        <a:lstStyle/>
        <a:p>
          <a:endParaRPr lang="de-DE"/>
        </a:p>
      </dgm:t>
    </dgm:pt>
    <dgm:pt modelId="{356408AF-D756-4063-A3C2-1FBE5A628283}">
      <dgm:prSet phldrT="[Text]"/>
      <dgm:spPr>
        <a:solidFill>
          <a:srgbClr val="B0C2CB"/>
        </a:solidFill>
      </dgm:spPr>
      <dgm:t>
        <a:bodyPr/>
        <a:lstStyle/>
        <a:p>
          <a:r>
            <a:rPr lang="de-DE" dirty="0">
              <a:solidFill>
                <a:schemeClr val="tx1"/>
              </a:solidFill>
            </a:rPr>
            <a:t>CHECK</a:t>
          </a:r>
        </a:p>
      </dgm:t>
    </dgm:pt>
    <dgm:pt modelId="{3832EEA4-C2EB-40E6-8A06-1977C2B0BF71}" type="parTrans" cxnId="{2018A0C5-929C-4C15-8C63-BD9F24DFC9D5}">
      <dgm:prSet/>
      <dgm:spPr/>
      <dgm:t>
        <a:bodyPr/>
        <a:lstStyle/>
        <a:p>
          <a:endParaRPr lang="de-DE"/>
        </a:p>
      </dgm:t>
    </dgm:pt>
    <dgm:pt modelId="{2241CB6F-CCE6-4F1F-BDDF-3CB7E8E1442F}" type="sibTrans" cxnId="{2018A0C5-929C-4C15-8C63-BD9F24DFC9D5}">
      <dgm:prSet/>
      <dgm:spPr/>
      <dgm:t>
        <a:bodyPr/>
        <a:lstStyle/>
        <a:p>
          <a:endParaRPr lang="de-DE"/>
        </a:p>
      </dgm:t>
    </dgm:pt>
    <dgm:pt modelId="{F38598D3-8045-41E5-B3F2-AA740B949131}">
      <dgm:prSet phldrT="[Text]"/>
      <dgm:spPr>
        <a:solidFill>
          <a:srgbClr val="B0C2CB"/>
        </a:solidFill>
      </dgm:spPr>
      <dgm:t>
        <a:bodyPr/>
        <a:lstStyle/>
        <a:p>
          <a:r>
            <a:rPr lang="de-DE" dirty="0">
              <a:solidFill>
                <a:schemeClr val="tx1"/>
              </a:solidFill>
            </a:rPr>
            <a:t>ACT</a:t>
          </a:r>
        </a:p>
      </dgm:t>
    </dgm:pt>
    <dgm:pt modelId="{F414F313-1C58-4D93-8933-AB97FFAF176A}" type="parTrans" cxnId="{B5740F03-A6E9-4F69-96DC-521ACA07DDB0}">
      <dgm:prSet/>
      <dgm:spPr/>
      <dgm:t>
        <a:bodyPr/>
        <a:lstStyle/>
        <a:p>
          <a:endParaRPr lang="de-DE"/>
        </a:p>
      </dgm:t>
    </dgm:pt>
    <dgm:pt modelId="{88875AC5-15E0-4CEB-8E91-DDAE19E10739}" type="sibTrans" cxnId="{B5740F03-A6E9-4F69-96DC-521ACA07DDB0}">
      <dgm:prSet/>
      <dgm:spPr/>
      <dgm:t>
        <a:bodyPr/>
        <a:lstStyle/>
        <a:p>
          <a:endParaRPr lang="de-DE"/>
        </a:p>
      </dgm:t>
    </dgm:pt>
    <dgm:pt modelId="{14565075-43B5-4B4B-8C9F-88427E97BC38}">
      <dgm:prSet phldrT="[Text]"/>
      <dgm:spPr>
        <a:solidFill>
          <a:srgbClr val="B0C2CB"/>
        </a:solidFill>
      </dgm:spPr>
      <dgm:t>
        <a:bodyPr/>
        <a:lstStyle/>
        <a:p>
          <a:r>
            <a:rPr lang="de-DE" dirty="0">
              <a:solidFill>
                <a:schemeClr val="tx1"/>
              </a:solidFill>
            </a:rPr>
            <a:t>DO</a:t>
          </a:r>
        </a:p>
      </dgm:t>
    </dgm:pt>
    <dgm:pt modelId="{43D7D61E-8080-4DCD-83DB-207DECC924C8}" type="parTrans" cxnId="{8EA02B60-F8AB-46DC-B7D9-19F7C442DE45}">
      <dgm:prSet/>
      <dgm:spPr/>
      <dgm:t>
        <a:bodyPr/>
        <a:lstStyle/>
        <a:p>
          <a:endParaRPr lang="de-DE"/>
        </a:p>
      </dgm:t>
    </dgm:pt>
    <dgm:pt modelId="{A60C2AD2-0D45-4CAE-BBF7-222BF6F8B6F5}" type="sibTrans" cxnId="{8EA02B60-F8AB-46DC-B7D9-19F7C442DE45}">
      <dgm:prSet/>
      <dgm:spPr/>
      <dgm:t>
        <a:bodyPr/>
        <a:lstStyle/>
        <a:p>
          <a:endParaRPr lang="de-DE"/>
        </a:p>
      </dgm:t>
    </dgm:pt>
    <dgm:pt modelId="{A6D1E411-D8AD-4F09-802E-B0F8B3F8C7E8}" type="pres">
      <dgm:prSet presAssocID="{D9900D97-C5AB-4CF6-85A6-D79CDC14C1D4}" presName="compositeShape" presStyleCnt="0">
        <dgm:presLayoutVars>
          <dgm:chMax val="7"/>
          <dgm:dir/>
          <dgm:resizeHandles val="exact"/>
        </dgm:presLayoutVars>
      </dgm:prSet>
      <dgm:spPr/>
    </dgm:pt>
    <dgm:pt modelId="{EB04B2BF-F96F-40F6-8D18-8556B4C5DA27}" type="pres">
      <dgm:prSet presAssocID="{D9900D97-C5AB-4CF6-85A6-D79CDC14C1D4}" presName="wedge1" presStyleLbl="node1" presStyleIdx="0" presStyleCnt="4"/>
      <dgm:spPr/>
    </dgm:pt>
    <dgm:pt modelId="{2D74A8B0-1EF9-4033-9DE1-89BB155927DD}" type="pres">
      <dgm:prSet presAssocID="{D9900D97-C5AB-4CF6-85A6-D79CDC14C1D4}" presName="dummy1a" presStyleCnt="0"/>
      <dgm:spPr/>
    </dgm:pt>
    <dgm:pt modelId="{5BC3D9A6-137A-4EDB-8A84-6E29FAB22CAC}" type="pres">
      <dgm:prSet presAssocID="{D9900D97-C5AB-4CF6-85A6-D79CDC14C1D4}" presName="dummy1b" presStyleCnt="0"/>
      <dgm:spPr/>
    </dgm:pt>
    <dgm:pt modelId="{CB79FF6D-05A2-4A55-A1DD-02D4956A05E8}" type="pres">
      <dgm:prSet presAssocID="{D9900D97-C5AB-4CF6-85A6-D79CDC14C1D4}" presName="wedge1Tx" presStyleLbl="node1" presStyleIdx="0" presStyleCnt="4">
        <dgm:presLayoutVars>
          <dgm:chMax val="0"/>
          <dgm:chPref val="0"/>
          <dgm:bulletEnabled val="1"/>
        </dgm:presLayoutVars>
      </dgm:prSet>
      <dgm:spPr/>
    </dgm:pt>
    <dgm:pt modelId="{884052DF-59F4-45F3-BBBC-9E672ED05B2C}" type="pres">
      <dgm:prSet presAssocID="{D9900D97-C5AB-4CF6-85A6-D79CDC14C1D4}" presName="wedge2" presStyleLbl="node1" presStyleIdx="1" presStyleCnt="4"/>
      <dgm:spPr/>
    </dgm:pt>
    <dgm:pt modelId="{A5B79F30-0390-42D4-B84A-9161AB1A39CA}" type="pres">
      <dgm:prSet presAssocID="{D9900D97-C5AB-4CF6-85A6-D79CDC14C1D4}" presName="dummy2a" presStyleCnt="0"/>
      <dgm:spPr/>
    </dgm:pt>
    <dgm:pt modelId="{66F361B4-9085-4E52-B91D-E409CFA5D04E}" type="pres">
      <dgm:prSet presAssocID="{D9900D97-C5AB-4CF6-85A6-D79CDC14C1D4}" presName="dummy2b" presStyleCnt="0"/>
      <dgm:spPr/>
    </dgm:pt>
    <dgm:pt modelId="{C11ED4F7-27AD-4452-988C-EC382EAD4F0B}" type="pres">
      <dgm:prSet presAssocID="{D9900D97-C5AB-4CF6-85A6-D79CDC14C1D4}" presName="wedge2Tx" presStyleLbl="node1" presStyleIdx="1" presStyleCnt="4">
        <dgm:presLayoutVars>
          <dgm:chMax val="0"/>
          <dgm:chPref val="0"/>
          <dgm:bulletEnabled val="1"/>
        </dgm:presLayoutVars>
      </dgm:prSet>
      <dgm:spPr/>
    </dgm:pt>
    <dgm:pt modelId="{6ABE5BAB-971F-46AB-8255-BE52B1ED5BDE}" type="pres">
      <dgm:prSet presAssocID="{D9900D97-C5AB-4CF6-85A6-D79CDC14C1D4}" presName="wedge3" presStyleLbl="node1" presStyleIdx="2" presStyleCnt="4"/>
      <dgm:spPr/>
    </dgm:pt>
    <dgm:pt modelId="{199620A6-0D0D-4A1D-8F01-5F93590EDAFC}" type="pres">
      <dgm:prSet presAssocID="{D9900D97-C5AB-4CF6-85A6-D79CDC14C1D4}" presName="dummy3a" presStyleCnt="0"/>
      <dgm:spPr/>
    </dgm:pt>
    <dgm:pt modelId="{BB6BE73C-F2EF-40CF-A3FF-28DCDEAB8982}" type="pres">
      <dgm:prSet presAssocID="{D9900D97-C5AB-4CF6-85A6-D79CDC14C1D4}" presName="dummy3b" presStyleCnt="0"/>
      <dgm:spPr/>
    </dgm:pt>
    <dgm:pt modelId="{76D78662-3D04-4BD6-9B6C-1BE8B8CA4876}" type="pres">
      <dgm:prSet presAssocID="{D9900D97-C5AB-4CF6-85A6-D79CDC14C1D4}" presName="wedge3Tx" presStyleLbl="node1" presStyleIdx="2" presStyleCnt="4">
        <dgm:presLayoutVars>
          <dgm:chMax val="0"/>
          <dgm:chPref val="0"/>
          <dgm:bulletEnabled val="1"/>
        </dgm:presLayoutVars>
      </dgm:prSet>
      <dgm:spPr/>
    </dgm:pt>
    <dgm:pt modelId="{E93A5F6A-799D-4732-9C84-7D4F47875226}" type="pres">
      <dgm:prSet presAssocID="{D9900D97-C5AB-4CF6-85A6-D79CDC14C1D4}" presName="wedge4" presStyleLbl="node1" presStyleIdx="3" presStyleCnt="4"/>
      <dgm:spPr/>
    </dgm:pt>
    <dgm:pt modelId="{F21116C5-4765-4DAF-AB09-44FA2E3BF302}" type="pres">
      <dgm:prSet presAssocID="{D9900D97-C5AB-4CF6-85A6-D79CDC14C1D4}" presName="dummy4a" presStyleCnt="0"/>
      <dgm:spPr/>
    </dgm:pt>
    <dgm:pt modelId="{26C5C494-C769-4035-BBBB-326D5D88B586}" type="pres">
      <dgm:prSet presAssocID="{D9900D97-C5AB-4CF6-85A6-D79CDC14C1D4}" presName="dummy4b" presStyleCnt="0"/>
      <dgm:spPr/>
    </dgm:pt>
    <dgm:pt modelId="{501A0A55-03B4-4377-80D5-24E7EFF644C3}" type="pres">
      <dgm:prSet presAssocID="{D9900D97-C5AB-4CF6-85A6-D79CDC14C1D4}" presName="wedge4Tx" presStyleLbl="node1" presStyleIdx="3" presStyleCnt="4">
        <dgm:presLayoutVars>
          <dgm:chMax val="0"/>
          <dgm:chPref val="0"/>
          <dgm:bulletEnabled val="1"/>
        </dgm:presLayoutVars>
      </dgm:prSet>
      <dgm:spPr/>
    </dgm:pt>
    <dgm:pt modelId="{E896A659-8677-4058-A2A6-0088E88842FE}" type="pres">
      <dgm:prSet presAssocID="{36391B6C-E224-4364-99C7-2E9633BE996E}" presName="arrowWedge1" presStyleLbl="fgSibTrans2D1" presStyleIdx="0" presStyleCnt="4"/>
      <dgm:spPr>
        <a:solidFill>
          <a:srgbClr val="E1E8EC"/>
        </a:solidFill>
      </dgm:spPr>
    </dgm:pt>
    <dgm:pt modelId="{EFBF95EF-737D-48AD-B1FF-53374A8D390D}" type="pres">
      <dgm:prSet presAssocID="{A60C2AD2-0D45-4CAE-BBF7-222BF6F8B6F5}" presName="arrowWedge2" presStyleLbl="fgSibTrans2D1" presStyleIdx="1" presStyleCnt="4"/>
      <dgm:spPr>
        <a:solidFill>
          <a:srgbClr val="E1E8EC"/>
        </a:solidFill>
      </dgm:spPr>
    </dgm:pt>
    <dgm:pt modelId="{5229E9D6-7ABB-4F18-9EA4-0A4D88985674}" type="pres">
      <dgm:prSet presAssocID="{2241CB6F-CCE6-4F1F-BDDF-3CB7E8E1442F}" presName="arrowWedge3" presStyleLbl="fgSibTrans2D1" presStyleIdx="2" presStyleCnt="4"/>
      <dgm:spPr>
        <a:solidFill>
          <a:srgbClr val="E1E8EC"/>
        </a:solidFill>
      </dgm:spPr>
    </dgm:pt>
    <dgm:pt modelId="{55B6F5AB-7D16-4122-AE3C-EA70F4A56DA7}" type="pres">
      <dgm:prSet presAssocID="{88875AC5-15E0-4CEB-8E91-DDAE19E10739}" presName="arrowWedge4" presStyleLbl="fgSibTrans2D1" presStyleIdx="3" presStyleCnt="4"/>
      <dgm:spPr>
        <a:solidFill>
          <a:srgbClr val="E1E8EC"/>
        </a:solidFill>
      </dgm:spPr>
    </dgm:pt>
  </dgm:ptLst>
  <dgm:cxnLst>
    <dgm:cxn modelId="{1BD4C501-87C3-4A37-B1E5-5F5ED6EA1F9B}" type="presOf" srcId="{1C0C2624-6FBE-40C0-96B4-C98E159E89D5}" destId="{EB04B2BF-F96F-40F6-8D18-8556B4C5DA27}" srcOrd="0" destOrd="0" presId="urn:microsoft.com/office/officeart/2005/8/layout/cycle8"/>
    <dgm:cxn modelId="{B5740F03-A6E9-4F69-96DC-521ACA07DDB0}" srcId="{D9900D97-C5AB-4CF6-85A6-D79CDC14C1D4}" destId="{F38598D3-8045-41E5-B3F2-AA740B949131}" srcOrd="3" destOrd="0" parTransId="{F414F313-1C58-4D93-8933-AB97FFAF176A}" sibTransId="{88875AC5-15E0-4CEB-8E91-DDAE19E10739}"/>
    <dgm:cxn modelId="{C25B9820-2C16-4122-B573-6FF1E4AC9CDD}" type="presOf" srcId="{14565075-43B5-4B4B-8C9F-88427E97BC38}" destId="{884052DF-59F4-45F3-BBBC-9E672ED05B2C}" srcOrd="0" destOrd="0" presId="urn:microsoft.com/office/officeart/2005/8/layout/cycle8"/>
    <dgm:cxn modelId="{48A52A2A-ADB8-4ED0-9ABE-FB45D4EBE35F}" type="presOf" srcId="{D9900D97-C5AB-4CF6-85A6-D79CDC14C1D4}" destId="{A6D1E411-D8AD-4F09-802E-B0F8B3F8C7E8}" srcOrd="0" destOrd="0" presId="urn:microsoft.com/office/officeart/2005/8/layout/cycle8"/>
    <dgm:cxn modelId="{8EA02B60-F8AB-46DC-B7D9-19F7C442DE45}" srcId="{D9900D97-C5AB-4CF6-85A6-D79CDC14C1D4}" destId="{14565075-43B5-4B4B-8C9F-88427E97BC38}" srcOrd="1" destOrd="0" parTransId="{43D7D61E-8080-4DCD-83DB-207DECC924C8}" sibTransId="{A60C2AD2-0D45-4CAE-BBF7-222BF6F8B6F5}"/>
    <dgm:cxn modelId="{5AC08D70-4EB0-4328-8535-050F90CA8EFB}" type="presOf" srcId="{356408AF-D756-4063-A3C2-1FBE5A628283}" destId="{6ABE5BAB-971F-46AB-8255-BE52B1ED5BDE}" srcOrd="0" destOrd="0" presId="urn:microsoft.com/office/officeart/2005/8/layout/cycle8"/>
    <dgm:cxn modelId="{A6989D72-6C16-4FA7-87D9-524DEEA8DAB8}" type="presOf" srcId="{356408AF-D756-4063-A3C2-1FBE5A628283}" destId="{76D78662-3D04-4BD6-9B6C-1BE8B8CA4876}" srcOrd="1" destOrd="0" presId="urn:microsoft.com/office/officeart/2005/8/layout/cycle8"/>
    <dgm:cxn modelId="{4A3B7279-1022-48A5-A539-A3BCCA71B0F6}" type="presOf" srcId="{F38598D3-8045-41E5-B3F2-AA740B949131}" destId="{E93A5F6A-799D-4732-9C84-7D4F47875226}" srcOrd="0" destOrd="0" presId="urn:microsoft.com/office/officeart/2005/8/layout/cycle8"/>
    <dgm:cxn modelId="{2018A0C5-929C-4C15-8C63-BD9F24DFC9D5}" srcId="{D9900D97-C5AB-4CF6-85A6-D79CDC14C1D4}" destId="{356408AF-D756-4063-A3C2-1FBE5A628283}" srcOrd="2" destOrd="0" parTransId="{3832EEA4-C2EB-40E6-8A06-1977C2B0BF71}" sibTransId="{2241CB6F-CCE6-4F1F-BDDF-3CB7E8E1442F}"/>
    <dgm:cxn modelId="{C1D951D2-4EA0-48EF-90CA-3351CF15915A}" type="presOf" srcId="{14565075-43B5-4B4B-8C9F-88427E97BC38}" destId="{C11ED4F7-27AD-4452-988C-EC382EAD4F0B}" srcOrd="1" destOrd="0" presId="urn:microsoft.com/office/officeart/2005/8/layout/cycle8"/>
    <dgm:cxn modelId="{EB4C9ADF-F4E4-4F8A-A11A-370D547F05F2}" srcId="{D9900D97-C5AB-4CF6-85A6-D79CDC14C1D4}" destId="{1C0C2624-6FBE-40C0-96B4-C98E159E89D5}" srcOrd="0" destOrd="0" parTransId="{53B1C14C-680B-4272-B19A-218061E08803}" sibTransId="{36391B6C-E224-4364-99C7-2E9633BE996E}"/>
    <dgm:cxn modelId="{564D91F2-1588-40A7-A643-BC562E3AE445}" type="presOf" srcId="{1C0C2624-6FBE-40C0-96B4-C98E159E89D5}" destId="{CB79FF6D-05A2-4A55-A1DD-02D4956A05E8}" srcOrd="1" destOrd="0" presId="urn:microsoft.com/office/officeart/2005/8/layout/cycle8"/>
    <dgm:cxn modelId="{63E507F4-33CE-46AF-A97B-C360BFF73287}" type="presOf" srcId="{F38598D3-8045-41E5-B3F2-AA740B949131}" destId="{501A0A55-03B4-4377-80D5-24E7EFF644C3}" srcOrd="1" destOrd="0" presId="urn:microsoft.com/office/officeart/2005/8/layout/cycle8"/>
    <dgm:cxn modelId="{FAF83792-C00D-4ECB-B25F-8C734DA104C3}" type="presParOf" srcId="{A6D1E411-D8AD-4F09-802E-B0F8B3F8C7E8}" destId="{EB04B2BF-F96F-40F6-8D18-8556B4C5DA27}" srcOrd="0" destOrd="0" presId="urn:microsoft.com/office/officeart/2005/8/layout/cycle8"/>
    <dgm:cxn modelId="{463DBC15-BFA8-4B49-AB2E-C445DADD20CB}" type="presParOf" srcId="{A6D1E411-D8AD-4F09-802E-B0F8B3F8C7E8}" destId="{2D74A8B0-1EF9-4033-9DE1-89BB155927DD}" srcOrd="1" destOrd="0" presId="urn:microsoft.com/office/officeart/2005/8/layout/cycle8"/>
    <dgm:cxn modelId="{4FA956A7-43D7-4F4D-8B01-1A0E5D0425C2}" type="presParOf" srcId="{A6D1E411-D8AD-4F09-802E-B0F8B3F8C7E8}" destId="{5BC3D9A6-137A-4EDB-8A84-6E29FAB22CAC}" srcOrd="2" destOrd="0" presId="urn:microsoft.com/office/officeart/2005/8/layout/cycle8"/>
    <dgm:cxn modelId="{89B216D1-82C6-47E2-AE2D-73715449DDA6}" type="presParOf" srcId="{A6D1E411-D8AD-4F09-802E-B0F8B3F8C7E8}" destId="{CB79FF6D-05A2-4A55-A1DD-02D4956A05E8}" srcOrd="3" destOrd="0" presId="urn:microsoft.com/office/officeart/2005/8/layout/cycle8"/>
    <dgm:cxn modelId="{4990A13F-CB4A-4F74-8401-B2947996576E}" type="presParOf" srcId="{A6D1E411-D8AD-4F09-802E-B0F8B3F8C7E8}" destId="{884052DF-59F4-45F3-BBBC-9E672ED05B2C}" srcOrd="4" destOrd="0" presId="urn:microsoft.com/office/officeart/2005/8/layout/cycle8"/>
    <dgm:cxn modelId="{79C4FE36-6600-4A8A-957B-EE1E26AF58FE}" type="presParOf" srcId="{A6D1E411-D8AD-4F09-802E-B0F8B3F8C7E8}" destId="{A5B79F30-0390-42D4-B84A-9161AB1A39CA}" srcOrd="5" destOrd="0" presId="urn:microsoft.com/office/officeart/2005/8/layout/cycle8"/>
    <dgm:cxn modelId="{2D79A755-3DEB-4121-BD31-A3A3D64FC18A}" type="presParOf" srcId="{A6D1E411-D8AD-4F09-802E-B0F8B3F8C7E8}" destId="{66F361B4-9085-4E52-B91D-E409CFA5D04E}" srcOrd="6" destOrd="0" presId="urn:microsoft.com/office/officeart/2005/8/layout/cycle8"/>
    <dgm:cxn modelId="{3E81013C-5E9F-4783-8671-3B6331BB9126}" type="presParOf" srcId="{A6D1E411-D8AD-4F09-802E-B0F8B3F8C7E8}" destId="{C11ED4F7-27AD-4452-988C-EC382EAD4F0B}" srcOrd="7" destOrd="0" presId="urn:microsoft.com/office/officeart/2005/8/layout/cycle8"/>
    <dgm:cxn modelId="{E1957C41-BE82-4102-9A08-3F7A84B80EBE}" type="presParOf" srcId="{A6D1E411-D8AD-4F09-802E-B0F8B3F8C7E8}" destId="{6ABE5BAB-971F-46AB-8255-BE52B1ED5BDE}" srcOrd="8" destOrd="0" presId="urn:microsoft.com/office/officeart/2005/8/layout/cycle8"/>
    <dgm:cxn modelId="{34CAA893-69FA-423B-BAD9-D2999A01E1A4}" type="presParOf" srcId="{A6D1E411-D8AD-4F09-802E-B0F8B3F8C7E8}" destId="{199620A6-0D0D-4A1D-8F01-5F93590EDAFC}" srcOrd="9" destOrd="0" presId="urn:microsoft.com/office/officeart/2005/8/layout/cycle8"/>
    <dgm:cxn modelId="{8C6C4854-881F-4AAB-9843-C3169284987C}" type="presParOf" srcId="{A6D1E411-D8AD-4F09-802E-B0F8B3F8C7E8}" destId="{BB6BE73C-F2EF-40CF-A3FF-28DCDEAB8982}" srcOrd="10" destOrd="0" presId="urn:microsoft.com/office/officeart/2005/8/layout/cycle8"/>
    <dgm:cxn modelId="{7C0CAC4B-084C-4064-8C26-6B918979BDB6}" type="presParOf" srcId="{A6D1E411-D8AD-4F09-802E-B0F8B3F8C7E8}" destId="{76D78662-3D04-4BD6-9B6C-1BE8B8CA4876}" srcOrd="11" destOrd="0" presId="urn:microsoft.com/office/officeart/2005/8/layout/cycle8"/>
    <dgm:cxn modelId="{0AF5A20E-8DA8-468A-AC5D-719F5F5F9E47}" type="presParOf" srcId="{A6D1E411-D8AD-4F09-802E-B0F8B3F8C7E8}" destId="{E93A5F6A-799D-4732-9C84-7D4F47875226}" srcOrd="12" destOrd="0" presId="urn:microsoft.com/office/officeart/2005/8/layout/cycle8"/>
    <dgm:cxn modelId="{67A95A04-D87B-4DC2-BCF5-8C1653538B14}" type="presParOf" srcId="{A6D1E411-D8AD-4F09-802E-B0F8B3F8C7E8}" destId="{F21116C5-4765-4DAF-AB09-44FA2E3BF302}" srcOrd="13" destOrd="0" presId="urn:microsoft.com/office/officeart/2005/8/layout/cycle8"/>
    <dgm:cxn modelId="{3C019651-115F-41DC-8A79-F1271AC8E92F}" type="presParOf" srcId="{A6D1E411-D8AD-4F09-802E-B0F8B3F8C7E8}" destId="{26C5C494-C769-4035-BBBB-326D5D88B586}" srcOrd="14" destOrd="0" presId="urn:microsoft.com/office/officeart/2005/8/layout/cycle8"/>
    <dgm:cxn modelId="{F74A4879-E06D-4239-BE48-03696074CE30}" type="presParOf" srcId="{A6D1E411-D8AD-4F09-802E-B0F8B3F8C7E8}" destId="{501A0A55-03B4-4377-80D5-24E7EFF644C3}" srcOrd="15" destOrd="0" presId="urn:microsoft.com/office/officeart/2005/8/layout/cycle8"/>
    <dgm:cxn modelId="{54FBAF83-15B4-4B22-ACA9-03C0605C11F1}" type="presParOf" srcId="{A6D1E411-D8AD-4F09-802E-B0F8B3F8C7E8}" destId="{E896A659-8677-4058-A2A6-0088E88842FE}" srcOrd="16" destOrd="0" presId="urn:microsoft.com/office/officeart/2005/8/layout/cycle8"/>
    <dgm:cxn modelId="{33E2BD31-3D39-413C-BFF7-20139735B870}" type="presParOf" srcId="{A6D1E411-D8AD-4F09-802E-B0F8B3F8C7E8}" destId="{EFBF95EF-737D-48AD-B1FF-53374A8D390D}" srcOrd="17" destOrd="0" presId="urn:microsoft.com/office/officeart/2005/8/layout/cycle8"/>
    <dgm:cxn modelId="{372FBB46-6CA6-41B8-A315-254E7E5BD979}" type="presParOf" srcId="{A6D1E411-D8AD-4F09-802E-B0F8B3F8C7E8}" destId="{5229E9D6-7ABB-4F18-9EA4-0A4D88985674}" srcOrd="18" destOrd="0" presId="urn:microsoft.com/office/officeart/2005/8/layout/cycle8"/>
    <dgm:cxn modelId="{78EAFCBB-E12C-4957-A554-AB376EB21B3D}" type="presParOf" srcId="{A6D1E411-D8AD-4F09-802E-B0F8B3F8C7E8}" destId="{55B6F5AB-7D16-4122-AE3C-EA70F4A56DA7}"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E5FE4-F879-47A6-AD00-67C09DF6B767}">
      <dsp:nvSpPr>
        <dsp:cNvPr id="0" name=""/>
        <dsp:cNvSpPr/>
      </dsp:nvSpPr>
      <dsp:spPr>
        <a:xfrm rot="5400000">
          <a:off x="-215273" y="221298"/>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2024</a:t>
          </a:r>
        </a:p>
      </dsp:txBody>
      <dsp:txXfrm rot="-5400000">
        <a:off x="2" y="508330"/>
        <a:ext cx="1004611" cy="430548"/>
      </dsp:txXfrm>
    </dsp:sp>
    <dsp:sp modelId="{FDEEA416-0501-4026-95AA-B4CBC6A7692C}">
      <dsp:nvSpPr>
        <dsp:cNvPr id="0" name=""/>
        <dsp:cNvSpPr/>
      </dsp:nvSpPr>
      <dsp:spPr>
        <a:xfrm rot="5400000">
          <a:off x="2778348" y="-1773181"/>
          <a:ext cx="932853" cy="4480328"/>
        </a:xfrm>
        <a:prstGeom prst="round2SameRect">
          <a:avLst/>
        </a:prstGeom>
        <a:solidFill>
          <a:srgbClr val="DEE5EA"/>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Unternehmen, die bereits in den Geltungsbereich der bislang gültigen Non-financial Reporting Directive gefallen sind, müssen im Jahr 2025 erstmals über das Geschäftsjahr 2024 entsprechend der CSRD berichten. </a:t>
          </a:r>
        </a:p>
      </dsp:txBody>
      <dsp:txXfrm rot="-5400000">
        <a:off x="1004611" y="46094"/>
        <a:ext cx="4434790" cy="841777"/>
      </dsp:txXfrm>
    </dsp:sp>
    <dsp:sp modelId="{04DC0DE6-625B-4A45-82BC-44D584EABF9C}">
      <dsp:nvSpPr>
        <dsp:cNvPr id="0" name=""/>
        <dsp:cNvSpPr/>
      </dsp:nvSpPr>
      <dsp:spPr>
        <a:xfrm rot="5400000">
          <a:off x="-215273" y="1454555"/>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2025</a:t>
          </a:r>
        </a:p>
      </dsp:txBody>
      <dsp:txXfrm rot="-5400000">
        <a:off x="2" y="1741587"/>
        <a:ext cx="1004611" cy="430548"/>
      </dsp:txXfrm>
    </dsp:sp>
    <dsp:sp modelId="{70E6595B-D2F6-4A72-A0AF-98D47DD8337F}">
      <dsp:nvSpPr>
        <dsp:cNvPr id="0" name=""/>
        <dsp:cNvSpPr/>
      </dsp:nvSpPr>
      <dsp:spPr>
        <a:xfrm rot="5400000">
          <a:off x="2778348" y="-534455"/>
          <a:ext cx="932853" cy="4480328"/>
        </a:xfrm>
        <a:prstGeom prst="round2SameRect">
          <a:avLst/>
        </a:prstGeom>
        <a:solidFill>
          <a:srgbClr val="E1E8EC"/>
        </a:solidFill>
        <a:ln w="25400" cap="flat" cmpd="sng" algn="ctr">
          <a:solidFill>
            <a:srgbClr val="1E1713"/>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Alle großen Unternehmen, die mindestens zwei der links genannten Kriterien erfüllen, müssen den ersten Bericht im Jahr 2026 auf Basis des Jahres 2025 veröffentlichen.</a:t>
          </a:r>
        </a:p>
      </dsp:txBody>
      <dsp:txXfrm rot="-5400000">
        <a:off x="1004611" y="1284820"/>
        <a:ext cx="4434790" cy="841777"/>
      </dsp:txXfrm>
    </dsp:sp>
    <dsp:sp modelId="{C260430F-0B7D-4CEA-BC38-CB3A8C90DF9B}">
      <dsp:nvSpPr>
        <dsp:cNvPr id="0" name=""/>
        <dsp:cNvSpPr/>
      </dsp:nvSpPr>
      <dsp:spPr>
        <a:xfrm rot="5400000">
          <a:off x="-215273" y="2693281"/>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später</a:t>
          </a:r>
          <a:endParaRPr lang="de-DE" sz="2700" kern="1200" dirty="0">
            <a:solidFill>
              <a:schemeClr val="tx1"/>
            </a:solidFill>
          </a:endParaRPr>
        </a:p>
      </dsp:txBody>
      <dsp:txXfrm rot="-5400000">
        <a:off x="2" y="2980313"/>
        <a:ext cx="1004611" cy="430548"/>
      </dsp:txXfrm>
    </dsp:sp>
    <dsp:sp modelId="{495B98F1-65BD-4748-A05C-62791F032596}">
      <dsp:nvSpPr>
        <dsp:cNvPr id="0" name=""/>
        <dsp:cNvSpPr/>
      </dsp:nvSpPr>
      <dsp:spPr>
        <a:xfrm rot="5400000">
          <a:off x="2778348" y="704270"/>
          <a:ext cx="932853" cy="4480328"/>
        </a:xfrm>
        <a:prstGeom prst="round2SameRect">
          <a:avLst/>
        </a:prstGeom>
        <a:solidFill>
          <a:srgbClr val="DEE5EA">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Alle börsennotierten kleinen und mittleren Unternehmen ab 10 Mitarbeitenden, mit Ausnahme von Kleinstunternehmen, sind ab 2026 berichtspflichtig. Zudem sind ausgewählte Unternehmen aus Drittstaaten ab 2028 verpflichtet zu berichten.  </a:t>
          </a:r>
        </a:p>
      </dsp:txBody>
      <dsp:txXfrm rot="-5400000">
        <a:off x="1004611" y="2523545"/>
        <a:ext cx="4434790" cy="8417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1AC15-201C-46BC-9DC3-19977CB5ADC3}">
      <dsp:nvSpPr>
        <dsp:cNvPr id="0" name=""/>
        <dsp:cNvSpPr/>
      </dsp:nvSpPr>
      <dsp:spPr>
        <a:xfrm>
          <a:off x="2683975" y="941572"/>
          <a:ext cx="178763" cy="584011"/>
        </a:xfrm>
        <a:custGeom>
          <a:avLst/>
          <a:gdLst/>
          <a:ahLst/>
          <a:cxnLst/>
          <a:rect l="0" t="0" r="0" b="0"/>
          <a:pathLst>
            <a:path>
              <a:moveTo>
                <a:pt x="0" y="0"/>
              </a:moveTo>
              <a:lnTo>
                <a:pt x="0" y="584011"/>
              </a:lnTo>
              <a:lnTo>
                <a:pt x="178763" y="5840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63C539-4E4A-42CA-B303-411D9EEEB783}">
      <dsp:nvSpPr>
        <dsp:cNvPr id="0" name=""/>
        <dsp:cNvSpPr/>
      </dsp:nvSpPr>
      <dsp:spPr>
        <a:xfrm>
          <a:off x="2505211" y="941572"/>
          <a:ext cx="178763" cy="584011"/>
        </a:xfrm>
        <a:custGeom>
          <a:avLst/>
          <a:gdLst/>
          <a:ahLst/>
          <a:cxnLst/>
          <a:rect l="0" t="0" r="0" b="0"/>
          <a:pathLst>
            <a:path>
              <a:moveTo>
                <a:pt x="178763" y="0"/>
              </a:moveTo>
              <a:lnTo>
                <a:pt x="178763" y="584011"/>
              </a:lnTo>
              <a:lnTo>
                <a:pt x="0" y="5840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B037AF-2276-4BD1-8109-C6094144DDDF}">
      <dsp:nvSpPr>
        <dsp:cNvPr id="0" name=""/>
        <dsp:cNvSpPr/>
      </dsp:nvSpPr>
      <dsp:spPr>
        <a:xfrm>
          <a:off x="2683975" y="941572"/>
          <a:ext cx="2106143" cy="1168023"/>
        </a:xfrm>
        <a:custGeom>
          <a:avLst/>
          <a:gdLst/>
          <a:ahLst/>
          <a:cxnLst/>
          <a:rect l="0" t="0" r="0" b="0"/>
          <a:pathLst>
            <a:path>
              <a:moveTo>
                <a:pt x="0" y="0"/>
              </a:moveTo>
              <a:lnTo>
                <a:pt x="0" y="1041587"/>
              </a:lnTo>
              <a:lnTo>
                <a:pt x="2106143" y="1041587"/>
              </a:lnTo>
              <a:lnTo>
                <a:pt x="2106143"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153452-F8AC-4C4A-9D97-45DACDEC6F32}">
      <dsp:nvSpPr>
        <dsp:cNvPr id="0" name=""/>
        <dsp:cNvSpPr/>
      </dsp:nvSpPr>
      <dsp:spPr>
        <a:xfrm>
          <a:off x="2683975" y="941572"/>
          <a:ext cx="702047" cy="1168023"/>
        </a:xfrm>
        <a:custGeom>
          <a:avLst/>
          <a:gdLst/>
          <a:ahLst/>
          <a:cxnLst/>
          <a:rect l="0" t="0" r="0" b="0"/>
          <a:pathLst>
            <a:path>
              <a:moveTo>
                <a:pt x="0" y="0"/>
              </a:moveTo>
              <a:lnTo>
                <a:pt x="0" y="1041587"/>
              </a:lnTo>
              <a:lnTo>
                <a:pt x="702047" y="1041587"/>
              </a:lnTo>
              <a:lnTo>
                <a:pt x="702047"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7BAB5-3ACD-4FFA-98CE-FCBED81DD1B2}">
      <dsp:nvSpPr>
        <dsp:cNvPr id="0" name=""/>
        <dsp:cNvSpPr/>
      </dsp:nvSpPr>
      <dsp:spPr>
        <a:xfrm>
          <a:off x="1981927" y="941572"/>
          <a:ext cx="702047" cy="1168023"/>
        </a:xfrm>
        <a:custGeom>
          <a:avLst/>
          <a:gdLst/>
          <a:ahLst/>
          <a:cxnLst/>
          <a:rect l="0" t="0" r="0" b="0"/>
          <a:pathLst>
            <a:path>
              <a:moveTo>
                <a:pt x="702047" y="0"/>
              </a:moveTo>
              <a:lnTo>
                <a:pt x="702047" y="1041587"/>
              </a:lnTo>
              <a:lnTo>
                <a:pt x="0" y="1041587"/>
              </a:lnTo>
              <a:lnTo>
                <a:pt x="0"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A9DFF-62AA-468C-923E-7C35AA1135A2}">
      <dsp:nvSpPr>
        <dsp:cNvPr id="0" name=""/>
        <dsp:cNvSpPr/>
      </dsp:nvSpPr>
      <dsp:spPr>
        <a:xfrm>
          <a:off x="577832" y="941572"/>
          <a:ext cx="2106143" cy="1168023"/>
        </a:xfrm>
        <a:custGeom>
          <a:avLst/>
          <a:gdLst/>
          <a:ahLst/>
          <a:cxnLst/>
          <a:rect l="0" t="0" r="0" b="0"/>
          <a:pathLst>
            <a:path>
              <a:moveTo>
                <a:pt x="2106143" y="0"/>
              </a:moveTo>
              <a:lnTo>
                <a:pt x="2106143" y="1041587"/>
              </a:lnTo>
              <a:lnTo>
                <a:pt x="0" y="1041587"/>
              </a:lnTo>
              <a:lnTo>
                <a:pt x="0"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27800-3BFC-4196-A176-19960DA730CD}">
      <dsp:nvSpPr>
        <dsp:cNvPr id="0" name=""/>
        <dsp:cNvSpPr/>
      </dsp:nvSpPr>
      <dsp:spPr>
        <a:xfrm>
          <a:off x="2160691" y="399706"/>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Geschäfts-führung</a:t>
          </a:r>
        </a:p>
      </dsp:txBody>
      <dsp:txXfrm>
        <a:off x="2160691" y="399706"/>
        <a:ext cx="1046567" cy="541866"/>
      </dsp:txXfrm>
    </dsp:sp>
    <dsp:sp modelId="{F02A3246-5E1A-40A2-9357-FC3B8C6AA5E5}">
      <dsp:nvSpPr>
        <dsp:cNvPr id="0" name=""/>
        <dsp:cNvSpPr/>
      </dsp:nvSpPr>
      <dsp:spPr>
        <a:xfrm>
          <a:off x="2370005" y="821158"/>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3810" rIns="15240" bIns="3810" numCol="1" spcCol="1270" anchor="ctr" anchorCtr="0">
          <a:noAutofit/>
        </a:bodyPr>
        <a:lstStyle/>
        <a:p>
          <a:pPr marL="0" lvl="0" indent="0" algn="r" defTabSz="266700">
            <a:lnSpc>
              <a:spcPct val="90000"/>
            </a:lnSpc>
            <a:spcBef>
              <a:spcPct val="0"/>
            </a:spcBef>
            <a:spcAft>
              <a:spcPct val="35000"/>
            </a:spcAft>
            <a:buNone/>
          </a:pPr>
          <a:r>
            <a:rPr lang="de-DE" sz="600" kern="1200" dirty="0"/>
            <a:t>Schnittstelle zum Management </a:t>
          </a:r>
        </a:p>
      </dsp:txBody>
      <dsp:txXfrm>
        <a:off x="2370005" y="821158"/>
        <a:ext cx="941910" cy="180622"/>
      </dsp:txXfrm>
    </dsp:sp>
    <dsp:sp modelId="{CA90015D-FE48-4F80-87C9-F91986EDBF59}">
      <dsp:nvSpPr>
        <dsp:cNvPr id="0" name=""/>
        <dsp:cNvSpPr/>
      </dsp:nvSpPr>
      <dsp:spPr>
        <a:xfrm>
          <a:off x="54548"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Personal</a:t>
          </a:r>
        </a:p>
      </dsp:txBody>
      <dsp:txXfrm>
        <a:off x="54548" y="2109595"/>
        <a:ext cx="1046567" cy="541866"/>
      </dsp:txXfrm>
    </dsp:sp>
    <dsp:sp modelId="{C0D1B4B1-28AE-4F57-A1FC-C1EB1978E9C3}">
      <dsp:nvSpPr>
        <dsp:cNvPr id="0" name=""/>
        <dsp:cNvSpPr/>
      </dsp:nvSpPr>
      <dsp:spPr>
        <a:xfrm>
          <a:off x="263862"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Mitarbeiterthemen</a:t>
          </a:r>
        </a:p>
      </dsp:txBody>
      <dsp:txXfrm>
        <a:off x="263862" y="2531047"/>
        <a:ext cx="941910" cy="180622"/>
      </dsp:txXfrm>
    </dsp:sp>
    <dsp:sp modelId="{D4049CA3-0546-4FBD-9A59-BFA7CDC96F9D}">
      <dsp:nvSpPr>
        <dsp:cNvPr id="0" name=""/>
        <dsp:cNvSpPr/>
      </dsp:nvSpPr>
      <dsp:spPr>
        <a:xfrm>
          <a:off x="1458644"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Gebäude-management</a:t>
          </a:r>
        </a:p>
      </dsp:txBody>
      <dsp:txXfrm>
        <a:off x="1458644" y="2109595"/>
        <a:ext cx="1046567" cy="541866"/>
      </dsp:txXfrm>
    </dsp:sp>
    <dsp:sp modelId="{1CB8E522-F3E1-49E9-8481-1122A66F1F5D}">
      <dsp:nvSpPr>
        <dsp:cNvPr id="0" name=""/>
        <dsp:cNvSpPr/>
      </dsp:nvSpPr>
      <dsp:spPr>
        <a:xfrm>
          <a:off x="1667957"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t>Energie und Umwelt</a:t>
          </a:r>
        </a:p>
      </dsp:txBody>
      <dsp:txXfrm>
        <a:off x="1667957" y="2531047"/>
        <a:ext cx="941910" cy="180622"/>
      </dsp:txXfrm>
    </dsp:sp>
    <dsp:sp modelId="{4691D49A-35A7-4D7B-B793-F6A0CF0A1EB2}">
      <dsp:nvSpPr>
        <dsp:cNvPr id="0" name=""/>
        <dsp:cNvSpPr/>
      </dsp:nvSpPr>
      <dsp:spPr>
        <a:xfrm>
          <a:off x="2862739"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Einkauf</a:t>
          </a:r>
          <a:endParaRPr lang="de-DE" sz="1100" kern="1200" dirty="0"/>
        </a:p>
      </dsp:txBody>
      <dsp:txXfrm>
        <a:off x="2862739" y="2109595"/>
        <a:ext cx="1046567" cy="541866"/>
      </dsp:txXfrm>
    </dsp:sp>
    <dsp:sp modelId="{E9DB9FAC-B5BE-4FB2-BF52-9E19E0F35DE2}">
      <dsp:nvSpPr>
        <dsp:cNvPr id="0" name=""/>
        <dsp:cNvSpPr/>
      </dsp:nvSpPr>
      <dsp:spPr>
        <a:xfrm>
          <a:off x="3072053"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t>Lieferkette</a:t>
          </a:r>
        </a:p>
      </dsp:txBody>
      <dsp:txXfrm>
        <a:off x="3072053" y="2531047"/>
        <a:ext cx="941910" cy="180622"/>
      </dsp:txXfrm>
    </dsp:sp>
    <dsp:sp modelId="{C6C0F030-6F3D-4A3F-879D-33B889F98988}">
      <dsp:nvSpPr>
        <dsp:cNvPr id="0" name=""/>
        <dsp:cNvSpPr/>
      </dsp:nvSpPr>
      <dsp:spPr>
        <a:xfrm>
          <a:off x="4266834"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88950">
            <a:lnSpc>
              <a:spcPct val="90000"/>
            </a:lnSpc>
            <a:spcBef>
              <a:spcPct val="0"/>
            </a:spcBef>
            <a:spcAft>
              <a:spcPct val="35000"/>
            </a:spcAft>
            <a:buNone/>
          </a:pPr>
          <a:r>
            <a:rPr lang="de-DE" sz="1100" kern="1200" dirty="0"/>
            <a:t>…</a:t>
          </a:r>
        </a:p>
      </dsp:txBody>
      <dsp:txXfrm>
        <a:off x="4266834" y="2109595"/>
        <a:ext cx="1046567" cy="541866"/>
      </dsp:txXfrm>
    </dsp:sp>
    <dsp:sp modelId="{65A1646A-4077-4040-93F6-2D6BA339014E}">
      <dsp:nvSpPr>
        <dsp:cNvPr id="0" name=""/>
        <dsp:cNvSpPr/>
      </dsp:nvSpPr>
      <dsp:spPr>
        <a:xfrm>
          <a:off x="4476148" y="2531047"/>
          <a:ext cx="941910" cy="1806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marL="0" lvl="0" indent="0" algn="r" defTabSz="533400">
            <a:lnSpc>
              <a:spcPct val="90000"/>
            </a:lnSpc>
            <a:spcBef>
              <a:spcPct val="0"/>
            </a:spcBef>
            <a:spcAft>
              <a:spcPct val="35000"/>
            </a:spcAft>
            <a:buNone/>
          </a:pPr>
          <a:endParaRPr lang="de-DE" sz="1200" kern="1200" dirty="0"/>
        </a:p>
      </dsp:txBody>
      <dsp:txXfrm>
        <a:off x="4476148" y="2531047"/>
        <a:ext cx="941910" cy="180622"/>
      </dsp:txXfrm>
    </dsp:sp>
    <dsp:sp modelId="{F7CCA77D-CD6E-451A-AF64-2E359A1770A2}">
      <dsp:nvSpPr>
        <dsp:cNvPr id="0" name=""/>
        <dsp:cNvSpPr/>
      </dsp:nvSpPr>
      <dsp:spPr>
        <a:xfrm>
          <a:off x="1458644" y="1254651"/>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Nachhaltigkeits-berichterstattung</a:t>
          </a:r>
        </a:p>
      </dsp:txBody>
      <dsp:txXfrm>
        <a:off x="1458644" y="1254651"/>
        <a:ext cx="1046567" cy="541866"/>
      </dsp:txXfrm>
    </dsp:sp>
    <dsp:sp modelId="{757AA0DF-213E-4348-94F4-B35F95158ECE}">
      <dsp:nvSpPr>
        <dsp:cNvPr id="0" name=""/>
        <dsp:cNvSpPr/>
      </dsp:nvSpPr>
      <dsp:spPr>
        <a:xfrm>
          <a:off x="1667957" y="1676102"/>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Koordinierung</a:t>
          </a:r>
        </a:p>
      </dsp:txBody>
      <dsp:txXfrm>
        <a:off x="1667957" y="1676102"/>
        <a:ext cx="941910" cy="180622"/>
      </dsp:txXfrm>
    </dsp:sp>
    <dsp:sp modelId="{AB0D04CD-A694-4D12-9FE2-39F7D0F93729}">
      <dsp:nvSpPr>
        <dsp:cNvPr id="0" name=""/>
        <dsp:cNvSpPr/>
      </dsp:nvSpPr>
      <dsp:spPr>
        <a:xfrm>
          <a:off x="2862739" y="1254651"/>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Finanzabteilung</a:t>
          </a:r>
        </a:p>
      </dsp:txBody>
      <dsp:txXfrm>
        <a:off x="2862739" y="1254651"/>
        <a:ext cx="1046567" cy="541866"/>
      </dsp:txXfrm>
    </dsp:sp>
    <dsp:sp modelId="{CDCC78E7-7FDA-4DD2-8D99-04E8F776FDF3}">
      <dsp:nvSpPr>
        <dsp:cNvPr id="0" name=""/>
        <dsp:cNvSpPr/>
      </dsp:nvSpPr>
      <dsp:spPr>
        <a:xfrm>
          <a:off x="3072053" y="1676102"/>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highlight>
                <a:srgbClr val="F9B000"/>
              </a:highlight>
            </a:rPr>
            <a:t>Verknüpfung zum Lagebericht</a:t>
          </a:r>
        </a:p>
      </dsp:txBody>
      <dsp:txXfrm>
        <a:off x="3072053" y="1676102"/>
        <a:ext cx="941910" cy="1806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9A1F3-125D-43DD-814D-6DB092E9B881}">
      <dsp:nvSpPr>
        <dsp:cNvPr id="0" name=""/>
        <dsp:cNvSpPr/>
      </dsp:nvSpPr>
      <dsp:spPr>
        <a:xfrm>
          <a:off x="0" y="427082"/>
          <a:ext cx="1483808" cy="514373"/>
        </a:xfrm>
        <a:prstGeom prst="roundRect">
          <a:avLst>
            <a:gd name="adj" fmla="val 1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1. Identifikation</a:t>
          </a:r>
        </a:p>
      </dsp:txBody>
      <dsp:txXfrm>
        <a:off x="15065" y="442147"/>
        <a:ext cx="1453678" cy="484243"/>
      </dsp:txXfrm>
    </dsp:sp>
    <dsp:sp modelId="{5A99CB20-1F4A-46C8-97B4-3CF1825E7B19}">
      <dsp:nvSpPr>
        <dsp:cNvPr id="0" name=""/>
        <dsp:cNvSpPr/>
      </dsp:nvSpPr>
      <dsp:spPr>
        <a:xfrm>
          <a:off x="1676765" y="429594"/>
          <a:ext cx="409069" cy="509349"/>
        </a:xfrm>
        <a:prstGeom prst="rightArrow">
          <a:avLst>
            <a:gd name="adj1" fmla="val 60000"/>
            <a:gd name="adj2" fmla="val 50000"/>
          </a:avLst>
        </a:prstGeom>
        <a:solidFill>
          <a:srgbClr val="B0C2CB"/>
        </a:solidFill>
        <a:ln w="25400" cap="flat" cmpd="sng" algn="ctr">
          <a:solidFill>
            <a:srgbClr val="FFFFFF">
              <a:hueOff val="0"/>
              <a:satOff val="0"/>
              <a:lumOff val="0"/>
              <a:alphaOff val="0"/>
            </a:srgbClr>
          </a:solidFill>
          <a:prstDash val="solid"/>
        </a:ln>
        <a:effectLst/>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sp:txBody>
      <dsp:txXfrm>
        <a:off x="1676765" y="531464"/>
        <a:ext cx="286348" cy="305609"/>
      </dsp:txXfrm>
    </dsp:sp>
    <dsp:sp modelId="{F8ABC2D0-00A6-4D10-8C67-5A19BF91562A}">
      <dsp:nvSpPr>
        <dsp:cNvPr id="0" name=""/>
        <dsp:cNvSpPr/>
      </dsp:nvSpPr>
      <dsp:spPr>
        <a:xfrm>
          <a:off x="2255637" y="427082"/>
          <a:ext cx="1483808" cy="514373"/>
        </a:xfrm>
        <a:prstGeom prst="roundRect">
          <a:avLst>
            <a:gd name="adj" fmla="val 10000"/>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rgbClr val="000000"/>
              </a:solidFill>
              <a:latin typeface="Arial"/>
              <a:ea typeface="ＭＳ Ｐゴシック"/>
              <a:cs typeface="+mn-cs"/>
            </a:rPr>
            <a:t>2. Analyse</a:t>
          </a:r>
        </a:p>
      </dsp:txBody>
      <dsp:txXfrm>
        <a:off x="2270702" y="442147"/>
        <a:ext cx="1453678" cy="484243"/>
      </dsp:txXfrm>
    </dsp:sp>
    <dsp:sp modelId="{100D6D0B-D51B-41C2-A7AA-108CC8573B55}">
      <dsp:nvSpPr>
        <dsp:cNvPr id="0" name=""/>
        <dsp:cNvSpPr/>
      </dsp:nvSpPr>
      <dsp:spPr>
        <a:xfrm>
          <a:off x="3938400" y="429594"/>
          <a:ext cx="421783" cy="509349"/>
        </a:xfrm>
        <a:prstGeom prst="rightArrow">
          <a:avLst>
            <a:gd name="adj1" fmla="val 60000"/>
            <a:gd name="adj2" fmla="val 50000"/>
          </a:avLst>
        </a:prstGeom>
        <a:solidFill>
          <a:srgbClr val="B0C2CB"/>
        </a:solidFill>
        <a:ln w="25400" cap="flat" cmpd="sng" algn="ctr">
          <a:solidFill>
            <a:srgbClr val="FFFFFF">
              <a:hueOff val="0"/>
              <a:satOff val="0"/>
              <a:lumOff val="0"/>
              <a:alphaOff val="0"/>
            </a:srgbClr>
          </a:solidFill>
          <a:prstDash val="solid"/>
        </a:ln>
        <a:effectLst/>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sp:txBody>
      <dsp:txXfrm>
        <a:off x="3938400" y="531464"/>
        <a:ext cx="295248" cy="305609"/>
      </dsp:txXfrm>
    </dsp:sp>
    <dsp:sp modelId="{56843209-5624-4450-83D8-A9B88D27F7E2}">
      <dsp:nvSpPr>
        <dsp:cNvPr id="0" name=""/>
        <dsp:cNvSpPr/>
      </dsp:nvSpPr>
      <dsp:spPr>
        <a:xfrm>
          <a:off x="4535263" y="427082"/>
          <a:ext cx="1483808" cy="514373"/>
        </a:xfrm>
        <a:prstGeom prst="roundRect">
          <a:avLst>
            <a:gd name="adj" fmla="val 10000"/>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3. </a:t>
          </a:r>
          <a:r>
            <a:rPr lang="de-DE" sz="1200" kern="1200" dirty="0">
              <a:solidFill>
                <a:srgbClr val="000000"/>
              </a:solidFill>
              <a:latin typeface="Arial"/>
              <a:ea typeface="ＭＳ Ｐゴシック"/>
              <a:cs typeface="+mn-cs"/>
            </a:rPr>
            <a:t>Einbindung</a:t>
          </a:r>
        </a:p>
      </dsp:txBody>
      <dsp:txXfrm>
        <a:off x="4550328" y="442147"/>
        <a:ext cx="1453678" cy="4842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6EF7C-5F7B-41F5-9586-E21C6CCFDED5}">
      <dsp:nvSpPr>
        <dsp:cNvPr id="0" name=""/>
        <dsp:cNvSpPr/>
      </dsp:nvSpPr>
      <dsp:spPr>
        <a:xfrm>
          <a:off x="0" y="774518"/>
          <a:ext cx="2287484" cy="914993"/>
        </a:xfrm>
        <a:prstGeom prst="chevron">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Wesentliche Themen</a:t>
          </a:r>
        </a:p>
      </dsp:txBody>
      <dsp:txXfrm>
        <a:off x="457497" y="774518"/>
        <a:ext cx="1372491" cy="914993"/>
      </dsp:txXfrm>
    </dsp:sp>
    <dsp:sp modelId="{E6F8D9B2-0843-4074-9CD7-E0F9C643F021}">
      <dsp:nvSpPr>
        <dsp:cNvPr id="0" name=""/>
        <dsp:cNvSpPr/>
      </dsp:nvSpPr>
      <dsp:spPr>
        <a:xfrm>
          <a:off x="2020685" y="774518"/>
          <a:ext cx="2287484" cy="914993"/>
        </a:xfrm>
        <a:prstGeom prst="chevron">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Ziele definieren</a:t>
          </a:r>
        </a:p>
      </dsp:txBody>
      <dsp:txXfrm>
        <a:off x="2478182" y="774518"/>
        <a:ext cx="1372491" cy="914993"/>
      </dsp:txXfrm>
    </dsp:sp>
    <dsp:sp modelId="{ACDC54DE-8EA1-4816-8C70-E560A3CBBE4D}">
      <dsp:nvSpPr>
        <dsp:cNvPr id="0" name=""/>
        <dsp:cNvSpPr/>
      </dsp:nvSpPr>
      <dsp:spPr>
        <a:xfrm>
          <a:off x="4079421" y="774518"/>
          <a:ext cx="2287484" cy="914993"/>
        </a:xfrm>
        <a:prstGeom prst="chevron">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Maßnahmen</a:t>
          </a:r>
        </a:p>
      </dsp:txBody>
      <dsp:txXfrm>
        <a:off x="4536918" y="774518"/>
        <a:ext cx="1372491" cy="9149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15B90-E6A7-4800-9E27-523706D6170C}">
      <dsp:nvSpPr>
        <dsp:cNvPr id="0" name=""/>
        <dsp:cNvSpPr/>
      </dsp:nvSpPr>
      <dsp:spPr>
        <a:xfrm>
          <a:off x="702718" y="0"/>
          <a:ext cx="7851139" cy="1659679"/>
        </a:xfrm>
        <a:prstGeom prst="rightArrow">
          <a:avLst/>
        </a:prstGeom>
        <a:solidFill>
          <a:srgbClr val="4F6128">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53FF3DEB-1287-48C0-AEC7-0EA601B0FCDC}">
      <dsp:nvSpPr>
        <dsp:cNvPr id="0" name=""/>
        <dsp:cNvSpPr/>
      </dsp:nvSpPr>
      <dsp:spPr>
        <a:xfrm>
          <a:off x="3157"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mj-lt"/>
            <a:buNone/>
          </a:pPr>
          <a:r>
            <a:rPr lang="de-DE" sz="1200" kern="1200" dirty="0">
              <a:solidFill>
                <a:sysClr val="window" lastClr="FFFFFF"/>
              </a:solidFill>
              <a:latin typeface="+mj-lt"/>
              <a:ea typeface="+mn-ea"/>
              <a:cs typeface="+mn-cs"/>
              <a:sym typeface="Wingdings" panose="05000000000000000000" pitchFamily="2" charset="2"/>
            </a:rPr>
            <a:t>1. Abgleich von EMAS und ESRS </a:t>
          </a:r>
          <a:endParaRPr lang="de-DE" sz="1200" kern="1200" dirty="0">
            <a:solidFill>
              <a:sysClr val="window" lastClr="FFFFFF"/>
            </a:solidFill>
            <a:latin typeface="+mj-lt"/>
            <a:ea typeface="+mn-ea"/>
            <a:cs typeface="+mn-cs"/>
          </a:endParaRPr>
        </a:p>
      </dsp:txBody>
      <dsp:txXfrm>
        <a:off x="28600" y="594676"/>
        <a:ext cx="2000296" cy="470326"/>
      </dsp:txXfrm>
    </dsp:sp>
    <dsp:sp modelId="{D867451A-9794-44F9-A93E-59A5F4CBDA0D}">
      <dsp:nvSpPr>
        <dsp:cNvPr id="0" name=""/>
        <dsp:cNvSpPr/>
      </dsp:nvSpPr>
      <dsp:spPr>
        <a:xfrm>
          <a:off x="2396203"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2. </a:t>
          </a:r>
          <a:r>
            <a:rPr lang="de-DE" sz="1200" kern="1200" dirty="0">
              <a:solidFill>
                <a:sysClr val="window" lastClr="FFFFFF"/>
              </a:solidFill>
              <a:latin typeface="+mj-lt"/>
              <a:ea typeface="ＭＳ Ｐゴシック"/>
              <a:cs typeface="+mn-cs"/>
            </a:rPr>
            <a:t>Lücken schließen</a:t>
          </a:r>
        </a:p>
      </dsp:txBody>
      <dsp:txXfrm>
        <a:off x="2421646" y="594676"/>
        <a:ext cx="2000296" cy="470326"/>
      </dsp:txXfrm>
    </dsp:sp>
    <dsp:sp modelId="{DFF5DBF5-F000-46B9-B879-2AC91E434175}">
      <dsp:nvSpPr>
        <dsp:cNvPr id="0" name=""/>
        <dsp:cNvSpPr/>
      </dsp:nvSpPr>
      <dsp:spPr>
        <a:xfrm>
          <a:off x="4789249"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rPr>
            <a:t>3. </a:t>
          </a:r>
          <a:r>
            <a:rPr lang="de-DE" sz="1200" kern="1200" dirty="0">
              <a:solidFill>
                <a:sysClr val="window" lastClr="FFFFFF"/>
              </a:solidFill>
              <a:latin typeface="+mj-lt"/>
              <a:ea typeface="ＭＳ Ｐゴシック"/>
              <a:cs typeface="+mn-cs"/>
              <a:sym typeface="Wingdings" panose="05000000000000000000" pitchFamily="2" charset="2"/>
            </a:rPr>
            <a:t>Integration in das Managementsystem</a:t>
          </a:r>
          <a:endParaRPr lang="de-DE" sz="1200" kern="1200" dirty="0">
            <a:solidFill>
              <a:sysClr val="window" lastClr="FFFFFF"/>
            </a:solidFill>
            <a:latin typeface="+mj-lt"/>
            <a:ea typeface="ＭＳ Ｐゴシック"/>
            <a:cs typeface="+mn-cs"/>
          </a:endParaRPr>
        </a:p>
      </dsp:txBody>
      <dsp:txXfrm>
        <a:off x="4814692" y="594676"/>
        <a:ext cx="2000296" cy="470326"/>
      </dsp:txXfrm>
    </dsp:sp>
    <dsp:sp modelId="{7027174A-E268-4558-BB10-273F81A8E5B8}">
      <dsp:nvSpPr>
        <dsp:cNvPr id="0" name=""/>
        <dsp:cNvSpPr/>
      </dsp:nvSpPr>
      <dsp:spPr>
        <a:xfrm>
          <a:off x="7182295"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4. Berichterstattung</a:t>
          </a:r>
          <a:endParaRPr lang="de-DE" sz="1200" kern="1200" dirty="0">
            <a:solidFill>
              <a:sysClr val="window" lastClr="FFFFFF"/>
            </a:solidFill>
            <a:latin typeface="+mj-lt"/>
            <a:ea typeface="ＭＳ Ｐゴシック"/>
            <a:cs typeface="+mn-cs"/>
          </a:endParaRPr>
        </a:p>
      </dsp:txBody>
      <dsp:txXfrm>
        <a:off x="7207738" y="594676"/>
        <a:ext cx="2000296" cy="4703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4B2BF-F96F-40F6-8D18-8556B4C5DA27}">
      <dsp:nvSpPr>
        <dsp:cNvPr id="0" name=""/>
        <dsp:cNvSpPr/>
      </dsp:nvSpPr>
      <dsp:spPr>
        <a:xfrm>
          <a:off x="1380422" y="249817"/>
          <a:ext cx="3413760" cy="3413760"/>
        </a:xfrm>
        <a:prstGeom prst="pie">
          <a:avLst>
            <a:gd name="adj1" fmla="val 16200000"/>
            <a:gd name="adj2" fmla="val 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PLAN</a:t>
          </a:r>
        </a:p>
      </dsp:txBody>
      <dsp:txXfrm>
        <a:off x="3192560" y="957360"/>
        <a:ext cx="1259840" cy="934720"/>
      </dsp:txXfrm>
    </dsp:sp>
    <dsp:sp modelId="{884052DF-59F4-45F3-BBBC-9E672ED05B2C}">
      <dsp:nvSpPr>
        <dsp:cNvPr id="0" name=""/>
        <dsp:cNvSpPr/>
      </dsp:nvSpPr>
      <dsp:spPr>
        <a:xfrm>
          <a:off x="1380422" y="364422"/>
          <a:ext cx="3413760" cy="3413760"/>
        </a:xfrm>
        <a:prstGeom prst="pie">
          <a:avLst>
            <a:gd name="adj1" fmla="val 0"/>
            <a:gd name="adj2" fmla="val 54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DO</a:t>
          </a:r>
        </a:p>
      </dsp:txBody>
      <dsp:txXfrm>
        <a:off x="3192560" y="2135920"/>
        <a:ext cx="1259840" cy="934720"/>
      </dsp:txXfrm>
    </dsp:sp>
    <dsp:sp modelId="{6ABE5BAB-971F-46AB-8255-BE52B1ED5BDE}">
      <dsp:nvSpPr>
        <dsp:cNvPr id="0" name=""/>
        <dsp:cNvSpPr/>
      </dsp:nvSpPr>
      <dsp:spPr>
        <a:xfrm>
          <a:off x="1265817" y="364422"/>
          <a:ext cx="3413760" cy="3413760"/>
        </a:xfrm>
        <a:prstGeom prst="pie">
          <a:avLst>
            <a:gd name="adj1" fmla="val 5400000"/>
            <a:gd name="adj2" fmla="val 108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CHECK</a:t>
          </a:r>
        </a:p>
      </dsp:txBody>
      <dsp:txXfrm>
        <a:off x="1607600" y="2135920"/>
        <a:ext cx="1259840" cy="934720"/>
      </dsp:txXfrm>
    </dsp:sp>
    <dsp:sp modelId="{E93A5F6A-799D-4732-9C84-7D4F47875226}">
      <dsp:nvSpPr>
        <dsp:cNvPr id="0" name=""/>
        <dsp:cNvSpPr/>
      </dsp:nvSpPr>
      <dsp:spPr>
        <a:xfrm>
          <a:off x="1265817" y="249817"/>
          <a:ext cx="3413760" cy="3413760"/>
        </a:xfrm>
        <a:prstGeom prst="pie">
          <a:avLst>
            <a:gd name="adj1" fmla="val 10800000"/>
            <a:gd name="adj2" fmla="val 162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ACT</a:t>
          </a:r>
        </a:p>
      </dsp:txBody>
      <dsp:txXfrm>
        <a:off x="1607600" y="957360"/>
        <a:ext cx="1259840" cy="934720"/>
      </dsp:txXfrm>
    </dsp:sp>
    <dsp:sp modelId="{E896A659-8677-4058-A2A6-0088E88842FE}">
      <dsp:nvSpPr>
        <dsp:cNvPr id="0" name=""/>
        <dsp:cNvSpPr/>
      </dsp:nvSpPr>
      <dsp:spPr>
        <a:xfrm>
          <a:off x="1169094" y="38489"/>
          <a:ext cx="3836416" cy="3836416"/>
        </a:xfrm>
        <a:prstGeom prst="circularArrow">
          <a:avLst>
            <a:gd name="adj1" fmla="val 5085"/>
            <a:gd name="adj2" fmla="val 327528"/>
            <a:gd name="adj3" fmla="val 21272472"/>
            <a:gd name="adj4" fmla="val 162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EFBF95EF-737D-48AD-B1FF-53374A8D390D}">
      <dsp:nvSpPr>
        <dsp:cNvPr id="0" name=""/>
        <dsp:cNvSpPr/>
      </dsp:nvSpPr>
      <dsp:spPr>
        <a:xfrm>
          <a:off x="1169094" y="153094"/>
          <a:ext cx="3836416" cy="3836416"/>
        </a:xfrm>
        <a:prstGeom prst="circularArrow">
          <a:avLst>
            <a:gd name="adj1" fmla="val 5085"/>
            <a:gd name="adj2" fmla="val 327528"/>
            <a:gd name="adj3" fmla="val 5072472"/>
            <a:gd name="adj4" fmla="val 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5229E9D6-7ABB-4F18-9EA4-0A4D88985674}">
      <dsp:nvSpPr>
        <dsp:cNvPr id="0" name=""/>
        <dsp:cNvSpPr/>
      </dsp:nvSpPr>
      <dsp:spPr>
        <a:xfrm>
          <a:off x="1054489" y="153094"/>
          <a:ext cx="3836416" cy="3836416"/>
        </a:xfrm>
        <a:prstGeom prst="circularArrow">
          <a:avLst>
            <a:gd name="adj1" fmla="val 5085"/>
            <a:gd name="adj2" fmla="val 327528"/>
            <a:gd name="adj3" fmla="val 10472472"/>
            <a:gd name="adj4" fmla="val 54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55B6F5AB-7D16-4122-AE3C-EA70F4A56DA7}">
      <dsp:nvSpPr>
        <dsp:cNvPr id="0" name=""/>
        <dsp:cNvSpPr/>
      </dsp:nvSpPr>
      <dsp:spPr>
        <a:xfrm>
          <a:off x="1054489" y="38489"/>
          <a:ext cx="3836416" cy="3836416"/>
        </a:xfrm>
        <a:prstGeom prst="circularArrow">
          <a:avLst>
            <a:gd name="adj1" fmla="val 5085"/>
            <a:gd name="adj2" fmla="val 327528"/>
            <a:gd name="adj3" fmla="val 15872472"/>
            <a:gd name="adj4" fmla="val 108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dirty="0"/>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dirty="0"/>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08973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1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641135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DE" sz="1200" kern="0" dirty="0"/>
              <a:t>Ziel: langfristigen Prozess etablieren, um eine Verbesserung der Nachhaltigkeitsleistung zu erreichen und damit Nutzen über die Rechtssicherheit hinaus zu realisieren.</a:t>
            </a:r>
          </a:p>
        </p:txBody>
      </p:sp>
      <p:sp>
        <p:nvSpPr>
          <p:cNvPr id="4" name="Foliennummernplatzhalter 3"/>
          <p:cNvSpPr>
            <a:spLocks noGrp="1"/>
          </p:cNvSpPr>
          <p:nvPr>
            <p:ph type="sldNum" sz="quarter" idx="5"/>
          </p:nvPr>
        </p:nvSpPr>
        <p:spPr/>
        <p:txBody>
          <a:bodyPr/>
          <a:lstStyle/>
          <a:p>
            <a:fld id="{DF1FE7DE-306B-40DA-8729-EE4B1E1D728A}" type="slidenum">
              <a:rPr lang="de-DE" smtClean="0"/>
              <a:pPr/>
              <a:t>5</a:t>
            </a:fld>
            <a:endParaRPr lang="de-DE" dirty="0"/>
          </a:p>
        </p:txBody>
      </p:sp>
    </p:spTree>
    <p:extLst>
      <p:ext uri="{BB962C8B-B14F-4D97-AF65-F5344CB8AC3E}">
        <p14:creationId xmlns:p14="http://schemas.microsoft.com/office/powerpoint/2010/main" val="3394575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6</a:t>
            </a:fld>
            <a:endParaRPr lang="de-DE" dirty="0"/>
          </a:p>
        </p:txBody>
      </p:sp>
    </p:spTree>
    <p:extLst>
      <p:ext uri="{BB962C8B-B14F-4D97-AF65-F5344CB8AC3E}">
        <p14:creationId xmlns:p14="http://schemas.microsoft.com/office/powerpoint/2010/main" val="331266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7</a:t>
            </a:fld>
            <a:endParaRPr lang="de-DE" dirty="0"/>
          </a:p>
        </p:txBody>
      </p:sp>
    </p:spTree>
    <p:extLst>
      <p:ext uri="{BB962C8B-B14F-4D97-AF65-F5344CB8AC3E}">
        <p14:creationId xmlns:p14="http://schemas.microsoft.com/office/powerpoint/2010/main" val="799052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19</a:t>
            </a:fld>
            <a:endParaRPr lang="de-DE" dirty="0"/>
          </a:p>
        </p:txBody>
      </p:sp>
    </p:spTree>
    <p:extLst>
      <p:ext uri="{BB962C8B-B14F-4D97-AF65-F5344CB8AC3E}">
        <p14:creationId xmlns:p14="http://schemas.microsoft.com/office/powerpoint/2010/main" val="315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rgbClr val="526E7F"/>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dirty="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dirty="0">
                <a:solidFill>
                  <a:schemeClr val="bg1"/>
                </a:solidFill>
              </a:rPr>
              <a:t>Bayerisches Landesamt für</a:t>
            </a:r>
          </a:p>
          <a:p>
            <a:pPr>
              <a:lnSpc>
                <a:spcPct val="90000"/>
              </a:lnSpc>
            </a:pPr>
            <a:r>
              <a:rPr lang="de-DE" sz="1500" dirty="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dirty="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pic>
        <p:nvPicPr>
          <p:cNvPr id="2" name="Picture 4" descr="U:\Abt01\Ref13\Arbeitsbereich-A\GL\Publikationen\Faltblatt\UmweltThema\Themenübergreifend\IZU\17p145_IZU- KMU-08_17\Links\Logo_BIHK_4c.png">
            <a:extLst>
              <a:ext uri="{FF2B5EF4-FFF2-40B4-BE49-F238E27FC236}">
                <a16:creationId xmlns:a16="http://schemas.microsoft.com/office/drawing/2014/main" id="{A6F844C4-5948-131E-AA5F-5A6D2D7F96C6}"/>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31060" y="6222454"/>
            <a:ext cx="2523124" cy="504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chritt 4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dirty="0"/>
              <a:t>Bestandsaufnahme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4: Bestandsaufnahme durchführen </a:t>
            </a:r>
          </a:p>
        </p:txBody>
      </p:sp>
      <p:pic>
        <p:nvPicPr>
          <p:cNvPr id="6" name="Grafik 5" descr="Änderungen &amp; Schneider mit einfarbiger Füllung">
            <a:extLst>
              <a:ext uri="{FF2B5EF4-FFF2-40B4-BE49-F238E27FC236}">
                <a16:creationId xmlns:a16="http://schemas.microsoft.com/office/drawing/2014/main" id="{D174ACAE-9725-577E-1159-665D29AECD9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8A88DBA2-ABFD-6F66-42E6-267226E2FB98}"/>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16621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ritt 4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C309AE4A-2BF7-4592-CA36-E71828367ED0}"/>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4: Bestandsaufnahme durchführen </a:t>
            </a:r>
          </a:p>
        </p:txBody>
      </p:sp>
      <p:pic>
        <p:nvPicPr>
          <p:cNvPr id="5" name="Grafik 4" descr="Änderungen &amp; Schneider mit einfarbiger Füllung">
            <a:extLst>
              <a:ext uri="{FF2B5EF4-FFF2-40B4-BE49-F238E27FC236}">
                <a16:creationId xmlns:a16="http://schemas.microsoft.com/office/drawing/2014/main" id="{5E7BB84A-8195-157D-481A-45CA3341C5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C40ABE6F-3A71-F848-3C11-5FF5DA31A93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050167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Schritt 5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Wesentlichkeit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5: Interessenträger einbinden</a:t>
            </a:r>
          </a:p>
        </p:txBody>
      </p:sp>
      <p:pic>
        <p:nvPicPr>
          <p:cNvPr id="6" name="Grafik 5" descr="Änderungen &amp; Schneider mit einfarbiger Füllung">
            <a:extLst>
              <a:ext uri="{FF2B5EF4-FFF2-40B4-BE49-F238E27FC236}">
                <a16:creationId xmlns:a16="http://schemas.microsoft.com/office/drawing/2014/main" id="{366703CC-A5CA-119D-6009-5EE6246E31A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6ED10B94-37C1-9140-B22A-AAC3C639211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543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chritt 5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A94F9357-BC7D-C80E-7A48-5E30AE1A9C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1D06BECA-0BFA-E72C-DD44-E3FE245A6274}"/>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5: Interessenträger einbinden</a:t>
            </a:r>
          </a:p>
        </p:txBody>
      </p:sp>
      <p:sp>
        <p:nvSpPr>
          <p:cNvPr id="9" name="Fußzeilenplatzhalter 3">
            <a:extLst>
              <a:ext uri="{FF2B5EF4-FFF2-40B4-BE49-F238E27FC236}">
                <a16:creationId xmlns:a16="http://schemas.microsoft.com/office/drawing/2014/main" id="{CAF9C403-6B76-276D-3AE0-753B4E971C6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1817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chritt 6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Interessensträger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6: Wesentlichkeitsanalyse durchführen</a:t>
            </a:r>
          </a:p>
        </p:txBody>
      </p:sp>
      <p:pic>
        <p:nvPicPr>
          <p:cNvPr id="7" name="Grafik 6" descr="Änderungen &amp; Schneider mit einfarbiger Füllung">
            <a:extLst>
              <a:ext uri="{FF2B5EF4-FFF2-40B4-BE49-F238E27FC236}">
                <a16:creationId xmlns:a16="http://schemas.microsoft.com/office/drawing/2014/main" id="{EC1A439A-546D-1A30-7A65-5712303397A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9D5CFAFA-FC74-67B7-2A87-1A4C0E810E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8127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chritt 6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47B97E63-ECEF-A466-3B5E-8D63D5CEA18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930D6A62-179C-2CCC-C371-3427DDA8F64F}"/>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6: Wesentlichkeitsanalyse durchführen</a:t>
            </a:r>
          </a:p>
        </p:txBody>
      </p:sp>
      <p:sp>
        <p:nvSpPr>
          <p:cNvPr id="9" name="Fußzeilenplatzhalter 3">
            <a:extLst>
              <a:ext uri="{FF2B5EF4-FFF2-40B4-BE49-F238E27FC236}">
                <a16:creationId xmlns:a16="http://schemas.microsoft.com/office/drawing/2014/main" id="{B6825A2F-9FBC-185B-21E8-937F934A0B97}"/>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4504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Schritt 7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dirty="0"/>
              <a:t>Unternehmensstrategie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7669569"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dirty="0"/>
              <a:t>Schritt 7: </a:t>
            </a:r>
            <a:r>
              <a:rPr lang="de-DE" kern="0" dirty="0"/>
              <a:t>Nachhaltigkeit in Unternehmensstrategie integrieren</a:t>
            </a:r>
            <a:endParaRPr lang="de-DE" dirty="0"/>
          </a:p>
        </p:txBody>
      </p:sp>
      <p:pic>
        <p:nvPicPr>
          <p:cNvPr id="6" name="Grafik 5" descr="Änderungen &amp; Schneider mit einfarbiger Füllung">
            <a:extLst>
              <a:ext uri="{FF2B5EF4-FFF2-40B4-BE49-F238E27FC236}">
                <a16:creationId xmlns:a16="http://schemas.microsoft.com/office/drawing/2014/main" id="{4E6A7C61-003D-6808-DBA3-57D1052868F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20B2DFD-8489-3AE0-EB79-951DEC7BE4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070509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chritt 7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87FEFA9C-1345-182F-4CAA-6A6C09CF59F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F3469F26-14EC-C3E5-B9D2-2BF3E2DBEEC0}"/>
              </a:ext>
            </a:extLst>
          </p:cNvPr>
          <p:cNvSpPr txBox="1"/>
          <p:nvPr userDrawn="1"/>
        </p:nvSpPr>
        <p:spPr>
          <a:xfrm>
            <a:off x="1055440" y="260326"/>
            <a:ext cx="6336704"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dirty="0"/>
              <a:t>Schritt 7: </a:t>
            </a:r>
            <a:r>
              <a:rPr lang="de-DE" kern="0" dirty="0"/>
              <a:t>Nachhaltigkeit in Unternehmensstrategie integrieren</a:t>
            </a:r>
            <a:endParaRPr lang="de-DE" dirty="0"/>
          </a:p>
        </p:txBody>
      </p:sp>
      <p:sp>
        <p:nvSpPr>
          <p:cNvPr id="9" name="Fußzeilenplatzhalter 3">
            <a:extLst>
              <a:ext uri="{FF2B5EF4-FFF2-40B4-BE49-F238E27FC236}">
                <a16:creationId xmlns:a16="http://schemas.microsoft.com/office/drawing/2014/main" id="{EA0B5FBD-1E51-6CA3-A725-B3464C532D7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06148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Schritt 8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Daten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8: Daten erheben </a:t>
            </a:r>
          </a:p>
        </p:txBody>
      </p:sp>
      <p:pic>
        <p:nvPicPr>
          <p:cNvPr id="6" name="Grafik 5" descr="Änderungen &amp; Schneider mit einfarbiger Füllung">
            <a:extLst>
              <a:ext uri="{FF2B5EF4-FFF2-40B4-BE49-F238E27FC236}">
                <a16:creationId xmlns:a16="http://schemas.microsoft.com/office/drawing/2014/main" id="{19F3E988-1E12-B9AD-B598-187FC3A3088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5B39220D-25BB-060E-9887-C04B00B85A2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84421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chritt 8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14115CC6-D1FB-628F-F5A9-6E442CF5AF8E}"/>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8: Daten erheben </a:t>
            </a:r>
          </a:p>
        </p:txBody>
      </p:sp>
      <p:pic>
        <p:nvPicPr>
          <p:cNvPr id="5" name="Grafik 4" descr="Änderungen &amp; Schneider mit einfarbiger Füllung">
            <a:extLst>
              <a:ext uri="{FF2B5EF4-FFF2-40B4-BE49-F238E27FC236}">
                <a16:creationId xmlns:a16="http://schemas.microsoft.com/office/drawing/2014/main" id="{06BB1DB1-192E-B50F-03E6-9CAAC3C104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99D5AA82-8366-846B-D480-5B79F4D2B69C}"/>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8025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evor es losgeht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dirty="0">
                <a:solidFill>
                  <a:srgbClr val="4B6E28"/>
                </a:solidFill>
              </a:rPr>
              <a:t>Bevor es losgeht</a:t>
            </a:r>
          </a:p>
        </p:txBody>
      </p:sp>
      <p:pic>
        <p:nvPicPr>
          <p:cNvPr id="17" name="Grafik 16" descr="Änderungen &amp; Schneider mit einfarbiger Füllung">
            <a:extLst>
              <a:ext uri="{FF2B5EF4-FFF2-40B4-BE49-F238E27FC236}">
                <a16:creationId xmlns:a16="http://schemas.microsoft.com/office/drawing/2014/main" id="{13AE3F18-1734-1F3D-1158-3BE110A0E41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B76F1D8A-A0BB-B4A8-53BF-54B236264523}"/>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68410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Schritt 9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Managementsystem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5400600"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9: Bericht erstatten</a:t>
            </a:r>
          </a:p>
        </p:txBody>
      </p:sp>
      <p:pic>
        <p:nvPicPr>
          <p:cNvPr id="6" name="Grafik 5" descr="Änderungen &amp; Schneider mit einfarbiger Füllung">
            <a:extLst>
              <a:ext uri="{FF2B5EF4-FFF2-40B4-BE49-F238E27FC236}">
                <a16:creationId xmlns:a16="http://schemas.microsoft.com/office/drawing/2014/main" id="{E24A98AE-7B51-20B3-1F4F-A8F94E6F1CD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27FFE1C4-5F82-BA94-7488-614160CC45A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02262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chritt 9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D6E101B9-8421-3224-3BF5-5160B319D0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137E0FEF-0CA9-90FF-7C7C-9FF2754D6DF6}"/>
              </a:ext>
            </a:extLst>
          </p:cNvPr>
          <p:cNvSpPr txBox="1"/>
          <p:nvPr userDrawn="1"/>
        </p:nvSpPr>
        <p:spPr>
          <a:xfrm>
            <a:off x="1055440" y="260326"/>
            <a:ext cx="5400600"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9: Bericht erstatten</a:t>
            </a:r>
          </a:p>
        </p:txBody>
      </p:sp>
      <p:sp>
        <p:nvSpPr>
          <p:cNvPr id="9" name="Fußzeilenplatzhalter 3">
            <a:extLst>
              <a:ext uri="{FF2B5EF4-FFF2-40B4-BE49-F238E27FC236}">
                <a16:creationId xmlns:a16="http://schemas.microsoft.com/office/drawing/2014/main" id="{2E702ED2-0928-2D7A-106E-82576C2C331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65325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Schritt 10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Berichterstattung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10: Weiterentwickeln</a:t>
            </a:r>
          </a:p>
        </p:txBody>
      </p:sp>
      <p:pic>
        <p:nvPicPr>
          <p:cNvPr id="6" name="Grafik 5" descr="Änderungen &amp; Schneider mit einfarbiger Füllung">
            <a:extLst>
              <a:ext uri="{FF2B5EF4-FFF2-40B4-BE49-F238E27FC236}">
                <a16:creationId xmlns:a16="http://schemas.microsoft.com/office/drawing/2014/main" id="{358CAAB5-4FF0-5C5F-EC59-698B28A756C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AD62609B-4B3B-D1AA-D94F-065587799A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0656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chritt 10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A6172757-1C4A-29C3-E587-D62CFECD7A7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F10CB97D-63D6-5E05-1541-9AFD1A6EEC7B}"/>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10: Weiterentwickeln</a:t>
            </a:r>
          </a:p>
        </p:txBody>
      </p:sp>
      <p:sp>
        <p:nvSpPr>
          <p:cNvPr id="9" name="Fußzeilenplatzhalter 3">
            <a:extLst>
              <a:ext uri="{FF2B5EF4-FFF2-40B4-BE49-F238E27FC236}">
                <a16:creationId xmlns:a16="http://schemas.microsoft.com/office/drawing/2014/main" id="{322DAA4A-2597-8EA1-BF88-54B4BE62792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81809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essourcen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Textfeld 5">
            <a:extLst>
              <a:ext uri="{FF2B5EF4-FFF2-40B4-BE49-F238E27FC236}">
                <a16:creationId xmlns:a16="http://schemas.microsoft.com/office/drawing/2014/main" id="{5FCC24C4-6218-21CD-D7EB-97C35D5A75C5}"/>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Ressourcen</a:t>
            </a:r>
          </a:p>
        </p:txBody>
      </p:sp>
      <p:pic>
        <p:nvPicPr>
          <p:cNvPr id="7" name="Grafik 6" descr="Änderungen &amp; Schneider mit einfarbiger Füllung">
            <a:extLst>
              <a:ext uri="{FF2B5EF4-FFF2-40B4-BE49-F238E27FC236}">
                <a16:creationId xmlns:a16="http://schemas.microsoft.com/office/drawing/2014/main" id="{3A781BF6-9D8D-2BBF-22EF-0936D2B195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5" name="Fußzeilenplatzhalter 3">
            <a:extLst>
              <a:ext uri="{FF2B5EF4-FFF2-40B4-BE49-F238E27FC236}">
                <a16:creationId xmlns:a16="http://schemas.microsoft.com/office/drawing/2014/main" id="{56CFB6CF-1B75-574A-FD43-45B7728EF4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46368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sourcen_Spalten">
    <p:spTree>
      <p:nvGrpSpPr>
        <p:cNvPr id="1" name=""/>
        <p:cNvGrpSpPr/>
        <p:nvPr/>
      </p:nvGrpSpPr>
      <p:grpSpPr>
        <a:xfrm>
          <a:off x="0" y="0"/>
          <a:ext cx="0" cy="0"/>
          <a:chOff x="0" y="0"/>
          <a:chExt cx="0" cy="0"/>
        </a:xfrm>
      </p:grpSpPr>
      <p:cxnSp>
        <p:nvCxnSpPr>
          <p:cNvPr id="9" name="Straight Connector 19"/>
          <p:cNvCxnSpPr/>
          <p:nvPr userDrawn="1"/>
        </p:nvCxnSpPr>
        <p:spPr>
          <a:xfrm>
            <a:off x="4175787"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20"/>
          <p:cNvCxnSpPr/>
          <p:nvPr userDrawn="1"/>
        </p:nvCxnSpPr>
        <p:spPr>
          <a:xfrm>
            <a:off x="7824192"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609600"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8" name="Content Placeholder 38"/>
          <p:cNvSpPr>
            <a:spLocks noGrp="1"/>
          </p:cNvSpPr>
          <p:nvPr>
            <p:ph sz="quarter" idx="37"/>
          </p:nvPr>
        </p:nvSpPr>
        <p:spPr>
          <a:xfrm>
            <a:off x="609600" y="1628552"/>
            <a:ext cx="3470176" cy="467816"/>
          </a:xfrm>
          <a:solidFill>
            <a:srgbClr val="526E7F"/>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14" name="Text Placeholder 14"/>
          <p:cNvSpPr>
            <a:spLocks noGrp="1"/>
          </p:cNvSpPr>
          <p:nvPr>
            <p:ph type="body" sz="quarter" idx="42" hasCustomPrompt="1"/>
          </p:nvPr>
        </p:nvSpPr>
        <p:spPr>
          <a:xfrm>
            <a:off x="4271797"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9" name="Text Placeholder 14"/>
          <p:cNvSpPr>
            <a:spLocks noGrp="1"/>
          </p:cNvSpPr>
          <p:nvPr>
            <p:ph type="body" sz="quarter" idx="43" hasCustomPrompt="1"/>
          </p:nvPr>
        </p:nvSpPr>
        <p:spPr>
          <a:xfrm>
            <a:off x="7920203" y="2223616"/>
            <a:ext cx="3648405"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22" name="Content Placeholder 38"/>
          <p:cNvSpPr>
            <a:spLocks noGrp="1"/>
          </p:cNvSpPr>
          <p:nvPr>
            <p:ph sz="quarter" idx="44"/>
          </p:nvPr>
        </p:nvSpPr>
        <p:spPr>
          <a:xfrm>
            <a:off x="4219023"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dirty="0"/>
              <a:t>Textmasterformat bearbeiten</a:t>
            </a:r>
          </a:p>
        </p:txBody>
      </p:sp>
      <p:sp>
        <p:nvSpPr>
          <p:cNvPr id="24" name="Content Placeholder 38"/>
          <p:cNvSpPr>
            <a:spLocks noGrp="1"/>
          </p:cNvSpPr>
          <p:nvPr>
            <p:ph sz="quarter" idx="45"/>
          </p:nvPr>
        </p:nvSpPr>
        <p:spPr>
          <a:xfrm>
            <a:off x="7906411"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a:t>Textmasterformat bearbeiten</a:t>
            </a:r>
          </a:p>
        </p:txBody>
      </p:sp>
      <p:sp>
        <p:nvSpPr>
          <p:cNvPr id="26" name="Foliennummernplatzhalter 3">
            <a:extLst>
              <a:ext uri="{FF2B5EF4-FFF2-40B4-BE49-F238E27FC236}">
                <a16:creationId xmlns:a16="http://schemas.microsoft.com/office/drawing/2014/main" id="{1C6AA9F8-5807-C4AE-1146-481387D8123E}"/>
              </a:ext>
            </a:extLst>
          </p:cNvPr>
          <p:cNvSpPr>
            <a:spLocks noGrp="1"/>
          </p:cNvSpPr>
          <p:nvPr>
            <p:ph type="sldNum" sz="quarter" idx="11"/>
          </p:nvPr>
        </p:nvSpPr>
        <p:spPr>
          <a:xfrm>
            <a:off x="550800" y="6475412"/>
            <a:ext cx="638043" cy="280988"/>
          </a:xfrm>
        </p:spPr>
        <p:txBody>
          <a:bodyPr/>
          <a:lstStyle/>
          <a:p>
            <a:fld id="{894680D0-7A83-433A-9719-C4143F27F647}" type="slidenum">
              <a:rPr lang="de-DE" smtClean="0"/>
              <a:pPr/>
              <a:t>‹Nr.›</a:t>
            </a:fld>
            <a:endParaRPr lang="de-DE" dirty="0"/>
          </a:p>
        </p:txBody>
      </p:sp>
      <p:sp>
        <p:nvSpPr>
          <p:cNvPr id="27" name="Titel 1">
            <a:extLst>
              <a:ext uri="{FF2B5EF4-FFF2-40B4-BE49-F238E27FC236}">
                <a16:creationId xmlns:a16="http://schemas.microsoft.com/office/drawing/2014/main" id="{713EB4AB-CEA7-2BDE-A567-DDF911CCFAFE}"/>
              </a:ext>
            </a:extLst>
          </p:cNvPr>
          <p:cNvSpPr>
            <a:spLocks noGrp="1"/>
          </p:cNvSpPr>
          <p:nvPr>
            <p:ph type="title"/>
          </p:nvPr>
        </p:nvSpPr>
        <p:spPr>
          <a:xfrm>
            <a:off x="550800" y="935038"/>
            <a:ext cx="11257200" cy="500062"/>
          </a:xfrm>
        </p:spPr>
        <p:txBody>
          <a:bodyPr/>
          <a:lstStyle/>
          <a:p>
            <a:r>
              <a:rPr lang="de-DE"/>
              <a:t>Mastertitelformat bearbeiten</a:t>
            </a:r>
          </a:p>
        </p:txBody>
      </p:sp>
      <p:sp>
        <p:nvSpPr>
          <p:cNvPr id="3" name="Textfeld 2">
            <a:extLst>
              <a:ext uri="{FF2B5EF4-FFF2-40B4-BE49-F238E27FC236}">
                <a16:creationId xmlns:a16="http://schemas.microsoft.com/office/drawing/2014/main" id="{1B1D27AF-6742-E01F-33A4-880DA1C78EC2}"/>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Ressourcen</a:t>
            </a:r>
          </a:p>
        </p:txBody>
      </p:sp>
      <p:pic>
        <p:nvPicPr>
          <p:cNvPr id="4" name="Grafik 3" descr="Änderungen &amp; Schneider mit einfarbiger Füllung">
            <a:extLst>
              <a:ext uri="{FF2B5EF4-FFF2-40B4-BE49-F238E27FC236}">
                <a16:creationId xmlns:a16="http://schemas.microsoft.com/office/drawing/2014/main" id="{A9C939F7-08F8-31A7-68D5-96A22D4B7D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2" name="Fußzeilenplatzhalter 3">
            <a:extLst>
              <a:ext uri="{FF2B5EF4-FFF2-40B4-BE49-F238E27FC236}">
                <a16:creationId xmlns:a16="http://schemas.microsoft.com/office/drawing/2014/main" id="{9880903D-3FE6-D896-4235-14800DCF74D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33667126"/>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vor es losgeht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14" name="Textfeld 13">
            <a:extLst>
              <a:ext uri="{FF2B5EF4-FFF2-40B4-BE49-F238E27FC236}">
                <a16:creationId xmlns:a16="http://schemas.microsoft.com/office/drawing/2014/main" id="{2EB73754-6E0F-F46D-1948-3545D1DD4944}"/>
              </a:ext>
            </a:extLst>
          </p:cNvPr>
          <p:cNvSpPr txBox="1"/>
          <p:nvPr userDrawn="1"/>
        </p:nvSpPr>
        <p:spPr>
          <a:xfrm>
            <a:off x="1055440" y="260326"/>
            <a:ext cx="3384376" cy="338554"/>
          </a:xfrm>
          <a:prstGeom prst="rect">
            <a:avLst/>
          </a:prstGeom>
          <a:noFill/>
        </p:spPr>
        <p:txBody>
          <a:bodyPr wrap="square">
            <a:spAutoFit/>
          </a:bodyPr>
          <a:lstStyle>
            <a:defPPr>
              <a:defRPr lang="de-DE"/>
            </a:defPPr>
            <a:lvl1pPr algn="l">
              <a:defRPr sz="1600" b="1">
                <a:solidFill>
                  <a:srgbClr val="4B6E28"/>
                </a:solidFill>
              </a:defRPr>
            </a:lvl1pPr>
          </a:lstStyle>
          <a:p>
            <a:pPr lvl="0"/>
            <a:r>
              <a:rPr lang="de-DE" dirty="0"/>
              <a:t>Bevor es losgeht</a:t>
            </a:r>
          </a:p>
        </p:txBody>
      </p:sp>
      <p:pic>
        <p:nvPicPr>
          <p:cNvPr id="5" name="Grafik 4" descr="Änderungen &amp; Schneider mit einfarbiger Füllung">
            <a:extLst>
              <a:ext uri="{FF2B5EF4-FFF2-40B4-BE49-F238E27FC236}">
                <a16:creationId xmlns:a16="http://schemas.microsoft.com/office/drawing/2014/main" id="{B1E3AC0E-7A15-F6B6-46EC-C5D8E9F6B55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058E3A27-1254-1E7E-0601-AD91C885DC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074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chritt 1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kern="1200" dirty="0">
                <a:solidFill>
                  <a:srgbClr val="4B6E28"/>
                </a:solidFill>
                <a:latin typeface="Arial" charset="0"/>
                <a:ea typeface="ＭＳ Ｐゴシック" charset="-128"/>
                <a:cs typeface="+mn-cs"/>
              </a:rPr>
              <a:t>Schritt</a:t>
            </a:r>
            <a:r>
              <a:rPr lang="de-DE" sz="1600" b="1" dirty="0">
                <a:solidFill>
                  <a:srgbClr val="4B6E28"/>
                </a:solidFill>
              </a:rPr>
              <a:t> 1: Betroffenheit prüfen</a:t>
            </a:r>
          </a:p>
        </p:txBody>
      </p:sp>
      <p:pic>
        <p:nvPicPr>
          <p:cNvPr id="9" name="Grafik 8" descr="Änderungen &amp; Schneider mit einfarbiger Füllung">
            <a:extLst>
              <a:ext uri="{FF2B5EF4-FFF2-40B4-BE49-F238E27FC236}">
                <a16:creationId xmlns:a16="http://schemas.microsoft.com/office/drawing/2014/main" id="{B261F010-4CEC-7C2D-EE3E-B4D535A6BD0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8EE2DA1F-09E4-945C-5BB3-69713DF7735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8532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hritt 1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9" name="Grafik 8" descr="Änderungen &amp; Schneider mit einfarbiger Füllung">
            <a:extLst>
              <a:ext uri="{FF2B5EF4-FFF2-40B4-BE49-F238E27FC236}">
                <a16:creationId xmlns:a16="http://schemas.microsoft.com/office/drawing/2014/main" id="{C16568C7-9C0B-4358-7D1E-249800356A4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AF56E181-7481-4AA0-3EB2-5925F453C114}"/>
              </a:ext>
            </a:extLst>
          </p:cNvPr>
          <p:cNvSpPr txBox="1"/>
          <p:nvPr userDrawn="1"/>
        </p:nvSpPr>
        <p:spPr>
          <a:xfrm>
            <a:off x="1055440" y="260326"/>
            <a:ext cx="3384376" cy="338554"/>
          </a:xfrm>
          <a:prstGeom prst="rect">
            <a:avLst/>
          </a:prstGeom>
          <a:noFill/>
        </p:spPr>
        <p:txBody>
          <a:bodyPr wrap="square">
            <a:spAutoFit/>
          </a:bodyPr>
          <a:lstStyle/>
          <a:p>
            <a:pPr algn="l"/>
            <a:r>
              <a:rPr lang="de-DE" sz="1600" b="1" kern="1200" dirty="0">
                <a:solidFill>
                  <a:srgbClr val="4B6E28"/>
                </a:solidFill>
                <a:latin typeface="Arial" charset="0"/>
                <a:ea typeface="ＭＳ Ｐゴシック" charset="-128"/>
                <a:cs typeface="+mn-cs"/>
              </a:rPr>
              <a:t>Schritt</a:t>
            </a:r>
            <a:r>
              <a:rPr lang="de-DE" sz="1600" b="1" dirty="0">
                <a:solidFill>
                  <a:srgbClr val="4B6E28"/>
                </a:solidFill>
              </a:rPr>
              <a:t> 1: Betroffenheit prüfen</a:t>
            </a:r>
          </a:p>
        </p:txBody>
      </p:sp>
      <p:sp>
        <p:nvSpPr>
          <p:cNvPr id="5" name="Fußzeilenplatzhalter 3">
            <a:extLst>
              <a:ext uri="{FF2B5EF4-FFF2-40B4-BE49-F238E27FC236}">
                <a16:creationId xmlns:a16="http://schemas.microsoft.com/office/drawing/2014/main" id="{E42E66CE-F19F-BA4A-E18E-2815A4C4EE9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636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Schritt 2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Verantwortung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42032" y="260326"/>
            <a:ext cx="64087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2: Verantwortung festlegen</a:t>
            </a:r>
          </a:p>
        </p:txBody>
      </p:sp>
      <p:pic>
        <p:nvPicPr>
          <p:cNvPr id="6" name="Grafik 5" descr="Änderungen &amp; Schneider mit einfarbiger Füllung">
            <a:extLst>
              <a:ext uri="{FF2B5EF4-FFF2-40B4-BE49-F238E27FC236}">
                <a16:creationId xmlns:a16="http://schemas.microsoft.com/office/drawing/2014/main" id="{7783F12F-82E9-2F58-5BA8-E2F51B7678E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01F7779-85F0-C924-7CF7-44FDD8240B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820657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hritt 2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8ADDA2AD-2DA9-72C4-B072-0666BFBEC370}"/>
              </a:ext>
            </a:extLst>
          </p:cNvPr>
          <p:cNvSpPr txBox="1"/>
          <p:nvPr userDrawn="1"/>
        </p:nvSpPr>
        <p:spPr>
          <a:xfrm>
            <a:off x="1042032" y="260326"/>
            <a:ext cx="64087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2: Verantwortung festlegen</a:t>
            </a:r>
          </a:p>
        </p:txBody>
      </p:sp>
      <p:pic>
        <p:nvPicPr>
          <p:cNvPr id="5" name="Grafik 4" descr="Änderungen &amp; Schneider mit einfarbiger Füllung">
            <a:extLst>
              <a:ext uri="{FF2B5EF4-FFF2-40B4-BE49-F238E27FC236}">
                <a16:creationId xmlns:a16="http://schemas.microsoft.com/office/drawing/2014/main" id="{0B313C04-1A96-AF12-0FC6-443B22953BF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32C6E4BB-9713-E352-2AA5-94ACCCBA629F}"/>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3656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Schritt 3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Übersicht Anforderungen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3: Übersicht über Anforderungen verschaffen </a:t>
            </a:r>
          </a:p>
        </p:txBody>
      </p:sp>
      <p:pic>
        <p:nvPicPr>
          <p:cNvPr id="6" name="Grafik 5" descr="Änderungen &amp; Schneider mit einfarbiger Füllung">
            <a:extLst>
              <a:ext uri="{FF2B5EF4-FFF2-40B4-BE49-F238E27FC236}">
                <a16:creationId xmlns:a16="http://schemas.microsoft.com/office/drawing/2014/main" id="{41250B6D-C9BF-4ADC-B3A9-0417067BBB7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EB801B62-2C30-88ED-9108-343CDA3E356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99337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hritt 3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6B59B577-2C94-8348-F77C-A2395ADA2495}"/>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3: Übersicht über Anforderungen verschaffen </a:t>
            </a:r>
          </a:p>
        </p:txBody>
      </p:sp>
      <p:pic>
        <p:nvPicPr>
          <p:cNvPr id="5" name="Grafik 4" descr="Änderungen &amp; Schneider mit einfarbiger Füllung">
            <a:extLst>
              <a:ext uri="{FF2B5EF4-FFF2-40B4-BE49-F238E27FC236}">
                <a16:creationId xmlns:a16="http://schemas.microsoft.com/office/drawing/2014/main" id="{DA174CC3-C6FF-BE3F-0BD5-0534F17D346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6E0A4E1D-405B-C149-FD6D-2C4EA9A64D6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59024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0800" y="935038"/>
            <a:ext cx="112572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550800" y="1628776"/>
            <a:ext cx="112572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1035" name="Rectangle 11"/>
          <p:cNvSpPr>
            <a:spLocks noGrp="1" noChangeArrowheads="1"/>
          </p:cNvSpPr>
          <p:nvPr>
            <p:ph type="sldNum" sz="quarter" idx="4"/>
          </p:nvPr>
        </p:nvSpPr>
        <p:spPr bwMode="auto">
          <a:xfrm>
            <a:off x="5508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dirty="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dirty="0">
                <a:solidFill>
                  <a:srgbClr val="3B687F"/>
                </a:solidFill>
              </a:rPr>
              <a:t>Bayerisches Landesamt für</a:t>
            </a:r>
          </a:p>
          <a:p>
            <a:pPr>
              <a:lnSpc>
                <a:spcPct val="85000"/>
              </a:lnSpc>
            </a:pPr>
            <a:r>
              <a:rPr lang="de-DE" sz="1200" dirty="0">
                <a:solidFill>
                  <a:srgbClr val="3B687F"/>
                </a:solidFill>
              </a:rPr>
              <a:t>Umwelt</a:t>
            </a:r>
          </a:p>
        </p:txBody>
      </p:sp>
      <p:pic>
        <p:nvPicPr>
          <p:cNvPr id="1063" name="Picture 39" descr="staatswappen_wb"/>
          <p:cNvPicPr preferRelativeResize="0">
            <a:picLocks noChangeArrowheads="1"/>
          </p:cNvPicPr>
          <p:nvPr userDrawn="1"/>
        </p:nvPicPr>
        <p:blipFill>
          <a:blip r:embed="rId27"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
        <p:nvSpPr>
          <p:cNvPr id="2" name="Fußzeilenplatzhalter 3">
            <a:extLst>
              <a:ext uri="{FF2B5EF4-FFF2-40B4-BE49-F238E27FC236}">
                <a16:creationId xmlns:a16="http://schemas.microsoft.com/office/drawing/2014/main" id="{C80EA191-C9AB-C833-9119-A2B9FD04289D}"/>
              </a:ext>
            </a:extLst>
          </p:cNvPr>
          <p:cNvSpPr>
            <a:spLocks noGrp="1"/>
          </p:cNvSpPr>
          <p:nvPr>
            <p:ph type="ftr" sz="quarter" idx="3"/>
          </p:nvPr>
        </p:nvSpPr>
        <p:spPr>
          <a:xfrm>
            <a:off x="4727849" y="6477000"/>
            <a:ext cx="7080152" cy="279400"/>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80" r:id="rId2"/>
    <p:sldLayoutId id="2147483681" r:id="rId3"/>
    <p:sldLayoutId id="2147483688" r:id="rId4"/>
    <p:sldLayoutId id="2147483689" r:id="rId5"/>
    <p:sldLayoutId id="2147483691" r:id="rId6"/>
    <p:sldLayoutId id="2147483690" r:id="rId7"/>
    <p:sldLayoutId id="2147483694" r:id="rId8"/>
    <p:sldLayoutId id="2147483697" r:id="rId9"/>
    <p:sldLayoutId id="2147483705" r:id="rId10"/>
    <p:sldLayoutId id="2147483695" r:id="rId11"/>
    <p:sldLayoutId id="2147483714" r:id="rId12"/>
    <p:sldLayoutId id="2147483693" r:id="rId13"/>
    <p:sldLayoutId id="2147483713" r:id="rId14"/>
    <p:sldLayoutId id="2147483715" r:id="rId15"/>
    <p:sldLayoutId id="2147483712" r:id="rId16"/>
    <p:sldLayoutId id="2147483716" r:id="rId17"/>
    <p:sldLayoutId id="2147483711" r:id="rId18"/>
    <p:sldLayoutId id="2147483717" r:id="rId19"/>
    <p:sldLayoutId id="2147483710" r:id="rId20"/>
    <p:sldLayoutId id="2147483718" r:id="rId21"/>
    <p:sldLayoutId id="2147483719" r:id="rId22"/>
    <p:sldLayoutId id="2147483720" r:id="rId23"/>
    <p:sldLayoutId id="2147483650" r:id="rId24"/>
    <p:sldLayoutId id="2147483685" r:id="rId25"/>
  </p:sldLayoutIdLst>
  <p:hf hdr="0" dt="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0.xml"/><Relationship Id="rId4" Type="http://schemas.openxmlformats.org/officeDocument/2006/relationships/slide" Target="slide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3.xml"/><Relationship Id="rId7" Type="http://schemas.openxmlformats.org/officeDocument/2006/relationships/slide" Target="slide11.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9.svg"/></Relationships>
</file>

<file path=ppt/slides/_rels/slide1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4.xml"/><Relationship Id="rId6" Type="http://schemas.openxmlformats.org/officeDocument/2006/relationships/slide" Target="slide25.xml"/><Relationship Id="rId5" Type="http://schemas.openxmlformats.org/officeDocument/2006/relationships/image" Target="../media/image25.sv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10.xml"/><Relationship Id="rId1" Type="http://schemas.openxmlformats.org/officeDocument/2006/relationships/slideLayout" Target="../slideLayouts/slideLayout14.xml"/><Relationship Id="rId4" Type="http://schemas.openxmlformats.org/officeDocument/2006/relationships/image" Target="../media/image9.svg"/></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 Target="slide25.xml"/><Relationship Id="rId1" Type="http://schemas.openxmlformats.org/officeDocument/2006/relationships/slideLayout" Target="../slideLayouts/slideLayout16.xml"/><Relationship Id="rId4" Type="http://schemas.openxmlformats.org/officeDocument/2006/relationships/image" Target="../media/image29.svg"/></Relationships>
</file>

<file path=ppt/slides/_rels/slide19.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9.sv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slide" Target="slide20.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0.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9.xml"/><Relationship Id="rId1" Type="http://schemas.openxmlformats.org/officeDocument/2006/relationships/slideLayout" Target="../slideLayouts/slideLayout20.xml"/><Relationship Id="rId5" Type="http://schemas.openxmlformats.org/officeDocument/2006/relationships/image" Target="../media/image9.sv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25.xml"/><Relationship Id="rId2" Type="http://schemas.openxmlformats.org/officeDocument/2006/relationships/diagramData" Target="../diagrams/data6.xml"/><Relationship Id="rId1" Type="http://schemas.openxmlformats.org/officeDocument/2006/relationships/slideLayout" Target="../slideLayouts/slideLayout2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image" Target="../media/image33.png"/><Relationship Id="rId2" Type="http://schemas.openxmlformats.org/officeDocument/2006/relationships/slide" Target="slide24.xml"/><Relationship Id="rId1" Type="http://schemas.openxmlformats.org/officeDocument/2006/relationships/slideLayout" Target="../slideLayouts/slideLayout22.xml"/><Relationship Id="rId6" Type="http://schemas.openxmlformats.org/officeDocument/2006/relationships/image" Target="../media/image32.png"/><Relationship Id="rId5" Type="http://schemas.openxmlformats.org/officeDocument/2006/relationships/image" Target="../media/image31.jpeg"/><Relationship Id="rId4" Type="http://schemas.openxmlformats.org/officeDocument/2006/relationships/image" Target="../media/image30.png"/></Relationships>
</file>

<file path=ppt/slides/_rels/slide25.xml.rels><?xml version="1.0" encoding="UTF-8" standalone="yes"?>
<Relationships xmlns="http://schemas.openxmlformats.org/package/2006/relationships"><Relationship Id="rId8" Type="http://schemas.openxmlformats.org/officeDocument/2006/relationships/hyperlink" Target="https://www.deutscher-nachhaltigkeitskodex.de/media/qzsbxjqz/dnk-factsheet-zur-csrd_oktober-2023.pdf" TargetMode="External"/><Relationship Id="rId13" Type="http://schemas.openxmlformats.org/officeDocument/2006/relationships/hyperlink" Target="https://www.bihk.de/csrd-webinarreihe.html" TargetMode="External"/><Relationship Id="rId18" Type="http://schemas.openxmlformats.org/officeDocument/2006/relationships/hyperlink" Target="https://www.umweltpakt.bayern.de/management/aktuelles/3792/izu-handlungshilfe-zur-internen-externen-klimakommunikation-in-kmu" TargetMode="External"/><Relationship Id="rId3" Type="http://schemas.openxmlformats.org/officeDocument/2006/relationships/hyperlink" Target="https://ec.europa.eu/info/law/better-regulation/have-your-say/initiatives/13765-European-sustainability-reporting-standards-first-set_en" TargetMode="External"/><Relationship Id="rId7" Type="http://schemas.openxmlformats.org/officeDocument/2006/relationships/hyperlink" Target="https://www.deutscher-nachhaltigkeitskodex.de/de-DE/Home/Berichtspflichten/CSRD" TargetMode="External"/><Relationship Id="rId12" Type="http://schemas.openxmlformats.org/officeDocument/2006/relationships/hyperlink" Target="https://www.umweltpakt.bayern.de/werkzeuge/nachhaltigkeitsmanagement/module.htm?m=1" TargetMode="External"/><Relationship Id="rId17" Type="http://schemas.openxmlformats.org/officeDocument/2006/relationships/hyperlink" Target="https://www.umweltpakt.bayern.de/emaskompass/" TargetMode="External"/><Relationship Id="rId2" Type="http://schemas.openxmlformats.org/officeDocument/2006/relationships/hyperlink" Target="https://eur-lex.europa.eu/legal-content/DE/TXT/?uri=uriserv%3AOJ.L_.2022.322.01.0015.01.DEU&amp;toc=OJ%3AL%3A2022%3A322%3ATOC" TargetMode="External"/><Relationship Id="rId16" Type="http://schemas.openxmlformats.org/officeDocument/2006/relationships/hyperlink" Target="https://www.umweltpakt.bayern.de/energie_klima/aktuelles/3693/izu-handlungshilfen-zum-betrieblichen-klimaschutz" TargetMode="External"/><Relationship Id="rId20" Type="http://schemas.openxmlformats.org/officeDocument/2006/relationships/hyperlink" Target="https://www.umweltpakt.bayern.de/energie_klima/aktuelles/3665/good-practice-unternehmensbeispiel-zum-betrieblichen-klimaschutz" TargetMode="External"/><Relationship Id="rId1" Type="http://schemas.openxmlformats.org/officeDocument/2006/relationships/slideLayout" Target="../slideLayouts/slideLayout25.xml"/><Relationship Id="rId6" Type="http://schemas.openxmlformats.org/officeDocument/2006/relationships/hyperlink" Target="https://efrag.sharefile.com/share/view/s1a12c193b86d406e90b1bcd7b6bb8f6f/fo37c90b-9d9b-4432-a76b-27760cfcc01b" TargetMode="External"/><Relationship Id="rId11" Type="http://schemas.openxmlformats.org/officeDocument/2006/relationships/hyperlink" Target="http://www.sustainable.de/wp-content/uploads/2018/09/Zweiseiter-15-Scope-3-Kategorien.pdf" TargetMode="External"/><Relationship Id="rId5" Type="http://schemas.openxmlformats.org/officeDocument/2006/relationships/hyperlink" Target="https://www.efrag.org/Assets/Download?assetUrl=%2Fsites%2Fwebpublishing%2FSiteAssets%2FDraft%2520EFRAG%2520IG%25201%2520MAIG%2520231222.pdf" TargetMode="External"/><Relationship Id="rId15" Type="http://schemas.openxmlformats.org/officeDocument/2006/relationships/hyperlink" Target="https://www.umweltpakt.bayern.de/energie_klima/aktuelles/3693/neue-izu-handlungshilfen-zum-betrieblichen-klimaschutz-klimabilanz-strategie" TargetMode="External"/><Relationship Id="rId10" Type="http://schemas.openxmlformats.org/officeDocument/2006/relationships/hyperlink" Target="https://www.globalcompact.de/fileadmin/user_upload/Dokumente_PDFs/2022_UN_Global_Compact_Netzwerk_Deutschland_Einfuehrung_Klimamanagement_Neuauflage.pdf" TargetMode="External"/><Relationship Id="rId19" Type="http://schemas.openxmlformats.org/officeDocument/2006/relationships/hyperlink" Target="http://www.bestellen.bayern.de/shoplink/lfu_agd_00067.htm" TargetMode="External"/><Relationship Id="rId4" Type="http://schemas.openxmlformats.org/officeDocument/2006/relationships/hyperlink" Target="https://environment.ec.europa.eu/topics/circular-economy/green-claims_en" TargetMode="External"/><Relationship Id="rId9" Type="http://schemas.openxmlformats.org/officeDocument/2006/relationships/hyperlink" Target="https://www.globalreporting.org/media/q10htdar/q-and-a-gri-and-the-esrs.pdf" TargetMode="External"/><Relationship Id="rId14" Type="http://schemas.openxmlformats.org/officeDocument/2006/relationships/hyperlink" Target="https://www.bafa.de/SharedDocs/Downloads/DE/Energie/eew_infoblatt_co2_faktoren_2021.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lfu.bayern.de/" TargetMode="External"/><Relationship Id="rId7" Type="http://schemas.openxmlformats.org/officeDocument/2006/relationships/image" Target="../media/image34.png"/><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www.baumgroup.de/" TargetMode="External"/><Relationship Id="rId5" Type="http://schemas.openxmlformats.org/officeDocument/2006/relationships/hyperlink" Target="mailto:muenchen@baumgroup.de" TargetMode="External"/><Relationship Id="rId4" Type="http://schemas.openxmlformats.org/officeDocument/2006/relationships/hyperlink" Target="https://www.umweltpakt.bayern.de/nachhaltigkeitsmanagemen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slide" Target="slide24.xml"/><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1.svg"/></Relationships>
</file>

<file path=ppt/slides/_rels/slide8.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slide" Target="slide13.xml"/><Relationship Id="rId1" Type="http://schemas.openxmlformats.org/officeDocument/2006/relationships/slideLayout" Target="../slideLayouts/slideLayout8.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25.xml"/><Relationship Id="rId1" Type="http://schemas.openxmlformats.org/officeDocument/2006/relationships/slideLayout" Target="../slideLayouts/slideLayout8.xml"/><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1">
            <a:extLst>
              <a:ext uri="{FF2B5EF4-FFF2-40B4-BE49-F238E27FC236}">
                <a16:creationId xmlns:a16="http://schemas.microsoft.com/office/drawing/2014/main" id="{EA767751-E3FC-A466-3A02-494812C7D1D0}"/>
              </a:ext>
            </a:extLst>
          </p:cNvPr>
          <p:cNvSpPr txBox="1">
            <a:spLocks noChangeArrowheads="1"/>
          </p:cNvSpPr>
          <p:nvPr/>
        </p:nvSpPr>
        <p:spPr bwMode="auto">
          <a:xfrm>
            <a:off x="2062933" y="4516899"/>
            <a:ext cx="7200000" cy="1646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0" indent="0" algn="l" rtl="0" eaLnBrk="1" fontAlgn="base" hangingPunct="1">
              <a:lnSpc>
                <a:spcPct val="100000"/>
              </a:lnSpc>
              <a:spcBef>
                <a:spcPts val="800"/>
              </a:spcBef>
              <a:spcAft>
                <a:spcPct val="0"/>
              </a:spcAft>
              <a:buClr>
                <a:schemeClr val="tx1"/>
              </a:buClr>
              <a:buFontTx/>
              <a:buNone/>
              <a:defRPr sz="3200">
                <a:solidFill>
                  <a:srgbClr val="3B687F"/>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r>
              <a:rPr lang="de-DE" sz="2600" dirty="0"/>
              <a:t>Der grüne Faden zur Nachhaltigkeitsberichterstattung </a:t>
            </a:r>
          </a:p>
          <a:p>
            <a:r>
              <a:rPr lang="de-DE" sz="2600" dirty="0"/>
              <a:t>Fokusthema Klima</a:t>
            </a:r>
          </a:p>
        </p:txBody>
      </p:sp>
      <p:sp>
        <p:nvSpPr>
          <p:cNvPr id="6" name="Textfeld 5">
            <a:extLst>
              <a:ext uri="{FF2B5EF4-FFF2-40B4-BE49-F238E27FC236}">
                <a16:creationId xmlns:a16="http://schemas.microsoft.com/office/drawing/2014/main" id="{DE216156-CEEC-9D1B-8D71-9148E9A249C2}"/>
              </a:ext>
            </a:extLst>
          </p:cNvPr>
          <p:cNvSpPr txBox="1"/>
          <p:nvPr/>
        </p:nvSpPr>
        <p:spPr>
          <a:xfrm>
            <a:off x="2052296" y="1988840"/>
            <a:ext cx="7644104" cy="1646285"/>
          </a:xfrm>
          <a:prstGeom prst="rect">
            <a:avLst/>
          </a:prstGeom>
          <a:noFill/>
        </p:spPr>
        <p:txBody>
          <a:bodyPr wrap="square" lIns="0" rtlCol="0">
            <a:spAutoFit/>
          </a:bodyPr>
          <a:lstStyle/>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800" b="1" i="0" u="none" strike="noStrike" kern="1200" cap="none" spc="0" normalizeH="0" baseline="0" noProof="0" dirty="0">
                <a:ln>
                  <a:noFill/>
                </a:ln>
                <a:solidFill>
                  <a:srgbClr val="4B6E28"/>
                </a:solidFill>
                <a:effectLst/>
                <a:uLnTx/>
                <a:uFillTx/>
                <a:latin typeface="Arial" charset="0"/>
                <a:ea typeface="ＭＳ Ｐゴシック" charset="-128"/>
                <a:cs typeface="+mn-cs"/>
              </a:rPr>
              <a:t>Handlungshilfe: </a:t>
            </a:r>
          </a:p>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800" b="1" i="0" u="none" strike="noStrike" kern="1200" cap="none" spc="0" normalizeH="0" baseline="0" noProof="0" dirty="0">
                <a:ln>
                  <a:noFill/>
                </a:ln>
                <a:solidFill>
                  <a:srgbClr val="4B6E28"/>
                </a:solidFill>
                <a:effectLst/>
                <a:uLnTx/>
                <a:uFillTx/>
                <a:latin typeface="Arial" charset="0"/>
                <a:ea typeface="ＭＳ Ｐゴシック" charset="-128"/>
                <a:cs typeface="+mn-cs"/>
              </a:rPr>
              <a:t>10 Schritte zur CSRD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534D2C4A-D967-25D5-0E82-889C0B2B0D2B}"/>
              </a:ext>
            </a:extLst>
          </p:cNvPr>
          <p:cNvSpPr txBox="1">
            <a:spLocks noGrp="1"/>
          </p:cNvSpPr>
          <p:nvPr>
            <p:ph idx="1"/>
          </p:nvPr>
        </p:nvSpPr>
        <p:spPr bwMode="auto">
          <a:xfrm>
            <a:off x="550863" y="1628775"/>
            <a:ext cx="11256962"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endParaRPr lang="de-DE" kern="0" dirty="0"/>
          </a:p>
          <a:p>
            <a:endParaRPr lang="de-DE" kern="0" dirty="0"/>
          </a:p>
          <a:p>
            <a:pPr marL="0" indent="0">
              <a:buFontTx/>
              <a:buNone/>
            </a:pPr>
            <a:endParaRPr lang="de-DE" kern="0" dirty="0"/>
          </a:p>
        </p:txBody>
      </p:sp>
      <p:sp>
        <p:nvSpPr>
          <p:cNvPr id="2" name="Titel 1">
            <a:extLst>
              <a:ext uri="{FF2B5EF4-FFF2-40B4-BE49-F238E27FC236}">
                <a16:creationId xmlns:a16="http://schemas.microsoft.com/office/drawing/2014/main" id="{C264AE4D-70EC-811E-5A7B-DD17BED88C18}"/>
              </a:ext>
            </a:extLst>
          </p:cNvPr>
          <p:cNvSpPr>
            <a:spLocks noGrp="1"/>
          </p:cNvSpPr>
          <p:nvPr>
            <p:ph type="title"/>
          </p:nvPr>
        </p:nvSpPr>
        <p:spPr>
          <a:xfrm>
            <a:off x="551209" y="958992"/>
            <a:ext cx="11256616" cy="500062"/>
          </a:xfrm>
        </p:spPr>
        <p:txBody>
          <a:bodyPr/>
          <a:lstStyle/>
          <a:p>
            <a:r>
              <a:rPr lang="de-DE" dirty="0"/>
              <a:t>Status quo erheben  </a:t>
            </a:r>
          </a:p>
        </p:txBody>
      </p:sp>
      <p:sp>
        <p:nvSpPr>
          <p:cNvPr id="5" name="Foliennummernplatzhalter 4">
            <a:extLst>
              <a:ext uri="{FF2B5EF4-FFF2-40B4-BE49-F238E27FC236}">
                <a16:creationId xmlns:a16="http://schemas.microsoft.com/office/drawing/2014/main" id="{67071992-0A46-F954-9205-16243CB8116C}"/>
              </a:ext>
            </a:extLst>
          </p:cNvPr>
          <p:cNvSpPr>
            <a:spLocks noGrp="1"/>
          </p:cNvSpPr>
          <p:nvPr>
            <p:ph type="sldNum" sz="quarter" idx="4"/>
          </p:nvPr>
        </p:nvSpPr>
        <p:spPr/>
        <p:txBody>
          <a:bodyPr/>
          <a:lstStyle/>
          <a:p>
            <a:fld id="{894680D0-7A83-433A-9719-C4143F27F647}" type="slidenum">
              <a:rPr lang="de-DE" smtClean="0"/>
              <a:pPr/>
              <a:t>10</a:t>
            </a:fld>
            <a:endParaRPr lang="de-DE" dirty="0"/>
          </a:p>
        </p:txBody>
      </p:sp>
      <p:sp>
        <p:nvSpPr>
          <p:cNvPr id="10" name="Inhaltsplatzhalter 2">
            <a:extLst>
              <a:ext uri="{FF2B5EF4-FFF2-40B4-BE49-F238E27FC236}">
                <a16:creationId xmlns:a16="http://schemas.microsoft.com/office/drawing/2014/main" id="{83FCDF7F-E48F-6A09-07E2-AE3BEA3D1BF4}"/>
              </a:ext>
            </a:extLst>
          </p:cNvPr>
          <p:cNvSpPr txBox="1">
            <a:spLocks/>
          </p:cNvSpPr>
          <p:nvPr/>
        </p:nvSpPr>
        <p:spPr bwMode="auto">
          <a:xfrm>
            <a:off x="551384" y="1628801"/>
            <a:ext cx="6306511" cy="4679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kern="0" dirty="0"/>
              <a:t>In einem nächsten Schritt gilt es, den Status quo in Ihrem Unternehmen zu erfassen. Dafür können Sie auf die IZU-Checkliste Nachhaltigkeitsmanagement zurückgreifen, die Ihnen aufzeigt, in welchen Bereichen Sie bereits gut aufgestellt sind und wo Sie ggf. noch Verbesserungspotential finden (siehe Checkliste rechts). Auch klassische Methoden wie die SWOT-Analyse bieten sich zu Beginn an. Stellen Sie sich folgende Fragen: </a:t>
            </a:r>
          </a:p>
          <a:p>
            <a:pPr marL="361950" lvl="1">
              <a:buFont typeface="Courier New" panose="02070309020205020404" pitchFamily="49" charset="0"/>
              <a:buChar char="o"/>
            </a:pPr>
            <a:r>
              <a:rPr lang="de-DE" sz="1100" kern="0" dirty="0"/>
              <a:t>Was passiert innerhalb der Branche schon zum Thema Nachhaltigkeit? Gibt es Initiativen von Verbänden? Eventuell gibt es auch schon Umsetzungshilfen, die Ihnen helfen können. </a:t>
            </a:r>
          </a:p>
          <a:p>
            <a:pPr marL="361950" lvl="1">
              <a:buFont typeface="Courier New" panose="02070309020205020404" pitchFamily="49" charset="0"/>
              <a:buChar char="o"/>
            </a:pPr>
            <a:r>
              <a:rPr lang="de-DE" sz="1100" kern="0" dirty="0"/>
              <a:t>Wie steuern Sie bisher Ihre Aktivitäten zu Umwelt-, Nachhaltigkeits- und Mitarbeiterbelangen? Welche Strukturen, Ressourcen und Steuerungsansätze sind bereits implementiert? Oftmals haben gerade mittelständische Unternehmen bereits viele Maßnahmen implementiert, aber nicht systematisch erfasst. </a:t>
            </a:r>
          </a:p>
          <a:p>
            <a:pPr marL="361950" lvl="1">
              <a:buFont typeface="Courier New" panose="02070309020205020404" pitchFamily="49" charset="0"/>
              <a:buChar char="o"/>
            </a:pPr>
            <a:r>
              <a:rPr lang="de-DE" sz="1100" dirty="0">
                <a:solidFill>
                  <a:srgbClr val="000000"/>
                </a:solidFill>
              </a:rPr>
              <a:t>Nutzen Sie das Umweltmanagementsystem EMAS oder etablierte ISO-Managementsysteme für Qualität, Umwelt, Arbeitssicherheit oder auch Energie. </a:t>
            </a:r>
          </a:p>
          <a:p>
            <a:pPr marL="361950" lvl="1">
              <a:buFont typeface="Courier New" panose="02070309020205020404" pitchFamily="49" charset="0"/>
              <a:buChar char="o"/>
            </a:pPr>
            <a:r>
              <a:rPr lang="de-DE" sz="1100" kern="0" dirty="0"/>
              <a:t>Welche Informationen stehen im Unternehmen bereits wo zur Verfügung? </a:t>
            </a: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In vielen Dokumenten gibt es Bezüge zur Nachhaltigkeit. Dies betrifft Strategiepapiere, die Vision oder den Wertekatalog, Richtlinien oder </a:t>
            </a:r>
            <a:r>
              <a:rPr lang="de-DE" sz="1100" dirty="0">
                <a:solidFill>
                  <a:srgbClr val="000000"/>
                </a:solidFill>
              </a:rPr>
              <a:t>die Dokumentation von Managementsystemen zu Nachhaltigkeitsbelangen.</a:t>
            </a:r>
          </a:p>
          <a:p>
            <a:r>
              <a:rPr lang="de-DE" kern="0" dirty="0"/>
              <a:t>Gehen Sie inhaltlich anhand der für Ihr Unternehmen wesentlichen Themen und Unterthemen des ESRS vor. Auf Basis dieses umfassenden Blickes können Sie die Lücken transparent machen, die Sie für die CSRD-Konformität noch schließen müssen. </a:t>
            </a:r>
          </a:p>
          <a:p>
            <a:endParaRPr lang="de-DE" kern="0" dirty="0"/>
          </a:p>
        </p:txBody>
      </p:sp>
      <p:sp>
        <p:nvSpPr>
          <p:cNvPr id="9" name="Fußzeilenplatzhalter 3">
            <a:extLst>
              <a:ext uri="{FF2B5EF4-FFF2-40B4-BE49-F238E27FC236}">
                <a16:creationId xmlns:a16="http://schemas.microsoft.com/office/drawing/2014/main" id="{C184236F-4F67-BAC8-6D04-99E78192989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4" name="Inhaltsplatzhalter 5" descr="Klemmbrett teilweise angekreuzt mit einfarbiger Füllung">
            <a:extLst>
              <a:ext uri="{FF2B5EF4-FFF2-40B4-BE49-F238E27FC236}">
                <a16:creationId xmlns:a16="http://schemas.microsoft.com/office/drawing/2014/main" id="{C66518CB-5805-DF83-5A5B-D3324861BB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rot="793880">
            <a:off x="11044950" y="5141805"/>
            <a:ext cx="509467" cy="462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Sprechblase: rechteckig mit abgerundeten Ecken 10">
            <a:extLst>
              <a:ext uri="{FF2B5EF4-FFF2-40B4-BE49-F238E27FC236}">
                <a16:creationId xmlns:a16="http://schemas.microsoft.com/office/drawing/2014/main" id="{1B7E502B-B50B-69EE-E5D6-E04474EE8EC7}"/>
              </a:ext>
            </a:extLst>
          </p:cNvPr>
          <p:cNvSpPr/>
          <p:nvPr/>
        </p:nvSpPr>
        <p:spPr>
          <a:xfrm>
            <a:off x="7092457" y="4579099"/>
            <a:ext cx="4700503" cy="1077306"/>
          </a:xfrm>
          <a:prstGeom prst="wedgeRoundRectCallout">
            <a:avLst>
              <a:gd name="adj1" fmla="val 19734"/>
              <a:gd name="adj2" fmla="val -6711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Die ESRS legen viel Wert auf die Betrachtung der vor- und nachgelagerten Wertschöpfungskette. </a:t>
            </a:r>
          </a:p>
          <a:p>
            <a:pPr algn="l"/>
            <a:r>
              <a:rPr lang="de-DE" sz="1200" b="1" kern="0" dirty="0">
                <a:solidFill>
                  <a:schemeClr val="tx1"/>
                </a:solidFill>
              </a:rPr>
              <a:t>Tipp: </a:t>
            </a:r>
            <a:r>
              <a:rPr lang="de-DE" sz="1200" kern="0" dirty="0">
                <a:solidFill>
                  <a:schemeClr val="tx1"/>
                </a:solidFill>
              </a:rPr>
              <a:t>Definieren Sie anhand der einzelnen Schritte,  welche Nachhaltigkeitsthemen für Ihr Unternehmen eine Rolle spielen.</a:t>
            </a:r>
          </a:p>
        </p:txBody>
      </p:sp>
      <p:sp>
        <p:nvSpPr>
          <p:cNvPr id="12" name="Pfeil: Fünfeck 11">
            <a:extLst>
              <a:ext uri="{FF2B5EF4-FFF2-40B4-BE49-F238E27FC236}">
                <a16:creationId xmlns:a16="http://schemas.microsoft.com/office/drawing/2014/main" id="{C61F690E-A4F6-92AF-7FC0-57CB36A5722C}"/>
              </a:ext>
            </a:extLst>
          </p:cNvPr>
          <p:cNvSpPr/>
          <p:nvPr/>
        </p:nvSpPr>
        <p:spPr>
          <a:xfrm>
            <a:off x="7107723" y="3616141"/>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Marketing Vertrieb</a:t>
            </a:r>
          </a:p>
        </p:txBody>
      </p:sp>
      <p:sp>
        <p:nvSpPr>
          <p:cNvPr id="14" name="Pfeil: Fünfeck 13">
            <a:extLst>
              <a:ext uri="{FF2B5EF4-FFF2-40B4-BE49-F238E27FC236}">
                <a16:creationId xmlns:a16="http://schemas.microsoft.com/office/drawing/2014/main" id="{42508890-6482-0EDB-8ED0-5BA071B262EB}"/>
              </a:ext>
            </a:extLst>
          </p:cNvPr>
          <p:cNvSpPr/>
          <p:nvPr/>
        </p:nvSpPr>
        <p:spPr>
          <a:xfrm>
            <a:off x="8043486"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Einkauf</a:t>
            </a:r>
          </a:p>
        </p:txBody>
      </p:sp>
      <p:sp>
        <p:nvSpPr>
          <p:cNvPr id="15" name="Pfeil: Fünfeck 14">
            <a:extLst>
              <a:ext uri="{FF2B5EF4-FFF2-40B4-BE49-F238E27FC236}">
                <a16:creationId xmlns:a16="http://schemas.microsoft.com/office/drawing/2014/main" id="{5E3EED83-24E1-968E-E9A7-5B77F21ECBCE}"/>
              </a:ext>
            </a:extLst>
          </p:cNvPr>
          <p:cNvSpPr/>
          <p:nvPr/>
        </p:nvSpPr>
        <p:spPr>
          <a:xfrm>
            <a:off x="9003751"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Produktion</a:t>
            </a:r>
          </a:p>
        </p:txBody>
      </p:sp>
      <p:sp>
        <p:nvSpPr>
          <p:cNvPr id="16" name="Pfeil: Fünfeck 15">
            <a:extLst>
              <a:ext uri="{FF2B5EF4-FFF2-40B4-BE49-F238E27FC236}">
                <a16:creationId xmlns:a16="http://schemas.microsoft.com/office/drawing/2014/main" id="{7FA371E4-BA93-2E5F-D785-CDD9EDFC72E8}"/>
              </a:ext>
            </a:extLst>
          </p:cNvPr>
          <p:cNvSpPr/>
          <p:nvPr/>
        </p:nvSpPr>
        <p:spPr>
          <a:xfrm>
            <a:off x="9964016"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Service/ After Sales</a:t>
            </a:r>
          </a:p>
        </p:txBody>
      </p:sp>
      <p:sp>
        <p:nvSpPr>
          <p:cNvPr id="17" name="Pfeil: Fünfeck 16">
            <a:extLst>
              <a:ext uri="{FF2B5EF4-FFF2-40B4-BE49-F238E27FC236}">
                <a16:creationId xmlns:a16="http://schemas.microsoft.com/office/drawing/2014/main" id="{EC328625-3341-BD21-FB3C-E318AE64896F}"/>
              </a:ext>
            </a:extLst>
          </p:cNvPr>
          <p:cNvSpPr/>
          <p:nvPr/>
        </p:nvSpPr>
        <p:spPr>
          <a:xfrm>
            <a:off x="10930309" y="3639975"/>
            <a:ext cx="862652"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Entsorgung/</a:t>
            </a:r>
          </a:p>
          <a:p>
            <a:pPr algn="ctr"/>
            <a:r>
              <a:rPr lang="de-DE" sz="800" dirty="0"/>
              <a:t>Recycling</a:t>
            </a:r>
          </a:p>
        </p:txBody>
      </p:sp>
      <p:sp>
        <p:nvSpPr>
          <p:cNvPr id="8" name="Rechteck 7">
            <a:extLst>
              <a:ext uri="{FF2B5EF4-FFF2-40B4-BE49-F238E27FC236}">
                <a16:creationId xmlns:a16="http://schemas.microsoft.com/office/drawing/2014/main" id="{CE0ADF8E-AD83-48A5-8719-92CA1D9DE225}"/>
              </a:ext>
            </a:extLst>
          </p:cNvPr>
          <p:cNvSpPr/>
          <p:nvPr/>
        </p:nvSpPr>
        <p:spPr bwMode="auto">
          <a:xfrm>
            <a:off x="7097429" y="1911290"/>
            <a:ext cx="4685238" cy="1270647"/>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IZU-Checkliste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algn="l" eaLnBrk="1" hangingPunct="1">
              <a:spcBef>
                <a:spcPts val="600"/>
              </a:spcBef>
              <a:spcAft>
                <a:spcPts val="600"/>
              </a:spcAft>
              <a:buClr>
                <a:schemeClr val="tx1"/>
              </a:buClr>
            </a:pPr>
            <a:r>
              <a:rPr lang="de-DE" sz="1200" kern="0" dirty="0">
                <a:latin typeface="+mj-lt"/>
                <a:ea typeface="+mn-ea"/>
              </a:rPr>
              <a:t>Nutzen Sie für den ersten Überblick zu Ihrem Status-quo die </a:t>
            </a:r>
            <a:r>
              <a:rPr lang="de-DE" sz="1200" b="1" kern="0" dirty="0">
                <a:latin typeface="+mj-lt"/>
                <a:ea typeface="+mn-ea"/>
              </a:rPr>
              <a:t>IZU-Checkliste Nachhaltigkeitsmanagement.</a:t>
            </a:r>
            <a:r>
              <a:rPr lang="de-DE" sz="1200" kern="0" dirty="0">
                <a:latin typeface="+mj-lt"/>
                <a:ea typeface="+mn-ea"/>
              </a:rPr>
              <a:t> </a:t>
            </a:r>
          </a:p>
          <a:p>
            <a:pPr algn="l" eaLnBrk="1" hangingPunct="1">
              <a:spcBef>
                <a:spcPts val="600"/>
              </a:spcBef>
              <a:spcAft>
                <a:spcPts val="600"/>
              </a:spcAft>
              <a:buClr>
                <a:schemeClr val="tx1"/>
              </a:buClr>
            </a:pPr>
            <a:r>
              <a:rPr lang="de-DE" sz="1200" kern="0" dirty="0">
                <a:latin typeface="+mj-lt"/>
                <a:ea typeface="+mn-ea"/>
              </a:rPr>
              <a:t>Weiterführende Informationen dazu in </a:t>
            </a:r>
            <a:r>
              <a:rPr lang="de-DE" sz="1200" kern="0" dirty="0">
                <a:latin typeface="+mj-lt"/>
                <a:ea typeface="+mn-ea"/>
                <a:hlinkClick r:id="rId4" action="ppaction://hlinksldjump"/>
              </a:rPr>
              <a:t>den Ressourcen unter IZU-Nachhaltigkeitsmanagement</a:t>
            </a:r>
            <a:r>
              <a:rPr lang="de-DE" sz="1200" kern="0" dirty="0">
                <a:latin typeface="+mj-lt"/>
                <a:ea typeface="+mn-ea"/>
              </a:rPr>
              <a:t>.</a:t>
            </a:r>
          </a:p>
          <a:p>
            <a:pPr algn="l" eaLnBrk="1" hangingPunct="1">
              <a:spcBef>
                <a:spcPts val="600"/>
              </a:spcBef>
              <a:spcAft>
                <a:spcPts val="600"/>
              </a:spcAft>
              <a:buClr>
                <a:schemeClr val="tx1"/>
              </a:buClr>
            </a:pPr>
            <a:endParaRPr lang="de-DE" sz="1200" kern="0" dirty="0">
              <a:latin typeface="+mj-lt"/>
              <a:ea typeface="+mn-ea"/>
            </a:endParaRPr>
          </a:p>
        </p:txBody>
      </p:sp>
    </p:spTree>
    <p:extLst>
      <p:ext uri="{BB962C8B-B14F-4D97-AF65-F5344CB8AC3E}">
        <p14:creationId xmlns:p14="http://schemas.microsoft.com/office/powerpoint/2010/main" val="341988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FAC0A-1DBC-8063-DF64-8C058A5F49DE}"/>
              </a:ext>
            </a:extLst>
          </p:cNvPr>
          <p:cNvSpPr>
            <a:spLocks noGrp="1"/>
          </p:cNvSpPr>
          <p:nvPr>
            <p:ph type="title"/>
          </p:nvPr>
        </p:nvSpPr>
        <p:spPr/>
        <p:txBody>
          <a:bodyPr/>
          <a:lstStyle/>
          <a:p>
            <a:r>
              <a:rPr lang="de-DE" dirty="0"/>
              <a:t>Interessenträger identifizieren</a:t>
            </a:r>
          </a:p>
        </p:txBody>
      </p:sp>
      <p:sp>
        <p:nvSpPr>
          <p:cNvPr id="3" name="Inhaltsplatzhalter 2">
            <a:extLst>
              <a:ext uri="{FF2B5EF4-FFF2-40B4-BE49-F238E27FC236}">
                <a16:creationId xmlns:a16="http://schemas.microsoft.com/office/drawing/2014/main" id="{02315406-071D-A2CC-4932-5045F8715ED1}"/>
              </a:ext>
            </a:extLst>
          </p:cNvPr>
          <p:cNvSpPr>
            <a:spLocks noGrp="1"/>
          </p:cNvSpPr>
          <p:nvPr>
            <p:ph idx="1"/>
          </p:nvPr>
        </p:nvSpPr>
        <p:spPr>
          <a:xfrm>
            <a:off x="551384" y="1628776"/>
            <a:ext cx="6624736" cy="4697413"/>
          </a:xfrm>
        </p:spPr>
        <p:txBody>
          <a:bodyPr/>
          <a:lstStyle/>
          <a:p>
            <a:pPr marL="0" indent="0">
              <a:buNone/>
            </a:pPr>
            <a:r>
              <a:rPr lang="de-DE" sz="1200" kern="0" dirty="0"/>
              <a:t>Die Einbindung von Interessenträgern ist von den ESRS vorgegeben, z. B. für die Bewertung der nachhaltigkeitsbezogenen Wesentlichkeit. </a:t>
            </a:r>
            <a:r>
              <a:rPr lang="de-DE" sz="1200" dirty="0"/>
              <a:t>Interessenträger </a:t>
            </a:r>
            <a:r>
              <a:rPr lang="de-DE" sz="1200" dirty="0">
                <a:solidFill>
                  <a:srgbClr val="000000"/>
                </a:solidFill>
              </a:rPr>
              <a:t>sind Individuen oder Gruppen, deren Interessen von den Unternehmenstätigkeiten seiner direkten oder indirekten Geschäftsbeziehungen an beliebiger Stufe der Wertschöpfungskette betroffen sind oder es sein könnten. </a:t>
            </a:r>
            <a:r>
              <a:rPr lang="de-DE" dirty="0">
                <a:solidFill>
                  <a:srgbClr val="000000"/>
                </a:solidFill>
              </a:rPr>
              <a:t>Ein häufig genutzter Begriff ist auch Stakeholder. </a:t>
            </a:r>
          </a:p>
          <a:p>
            <a:pPr marL="0" indent="0">
              <a:buNone/>
            </a:pPr>
            <a:r>
              <a:rPr lang="de-DE" sz="1200" kern="0" dirty="0"/>
              <a:t>Durch die Einbindung soll sichergestellt werden, dass die Wesentlichkeitsbestimmung die Anforderungen der Interessenträger berücksichtigt. </a:t>
            </a:r>
            <a:r>
              <a:rPr lang="de-DE" dirty="0">
                <a:solidFill>
                  <a:srgbClr val="000000"/>
                </a:solidFill>
              </a:rPr>
              <a:t>Zudem </a:t>
            </a:r>
            <a:r>
              <a:rPr lang="de-DE" sz="1200" dirty="0">
                <a:solidFill>
                  <a:srgbClr val="000000"/>
                </a:solidFill>
              </a:rPr>
              <a:t>gilt es die Frage zu stellen: Welchen Einfluss hat das Unternehmen auf die Interessensgruppen</a:t>
            </a:r>
            <a:r>
              <a:rPr lang="de-DE" dirty="0">
                <a:solidFill>
                  <a:srgbClr val="000000"/>
                </a:solidFill>
              </a:rPr>
              <a:t>? </a:t>
            </a:r>
            <a:r>
              <a:rPr lang="de-DE" sz="1200" dirty="0">
                <a:solidFill>
                  <a:srgbClr val="000000"/>
                </a:solidFill>
              </a:rPr>
              <a:t>Beispiele sind:</a:t>
            </a: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sz="1200"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endParaRPr lang="de-DE" dirty="0"/>
          </a:p>
        </p:txBody>
      </p:sp>
      <p:sp>
        <p:nvSpPr>
          <p:cNvPr id="5" name="Foliennummernplatzhalter 4">
            <a:extLst>
              <a:ext uri="{FF2B5EF4-FFF2-40B4-BE49-F238E27FC236}">
                <a16:creationId xmlns:a16="http://schemas.microsoft.com/office/drawing/2014/main" id="{7BE97218-8FDF-D75F-0C0B-C6B85F1A61E2}"/>
              </a:ext>
            </a:extLst>
          </p:cNvPr>
          <p:cNvSpPr>
            <a:spLocks noGrp="1"/>
          </p:cNvSpPr>
          <p:nvPr>
            <p:ph type="sldNum" sz="quarter" idx="4"/>
          </p:nvPr>
        </p:nvSpPr>
        <p:spPr/>
        <p:txBody>
          <a:bodyPr/>
          <a:lstStyle/>
          <a:p>
            <a:fld id="{894680D0-7A83-433A-9719-C4143F27F647}" type="slidenum">
              <a:rPr lang="de-DE" smtClean="0"/>
              <a:pPr/>
              <a:t>11</a:t>
            </a:fld>
            <a:endParaRPr lang="de-DE" dirty="0"/>
          </a:p>
        </p:txBody>
      </p:sp>
      <p:sp>
        <p:nvSpPr>
          <p:cNvPr id="6" name="Rechteck 5">
            <a:extLst>
              <a:ext uri="{FF2B5EF4-FFF2-40B4-BE49-F238E27FC236}">
                <a16:creationId xmlns:a16="http://schemas.microsoft.com/office/drawing/2014/main" id="{F472F2C9-FA3E-1C8A-B648-E266DF1A144D}"/>
              </a:ext>
            </a:extLst>
          </p:cNvPr>
          <p:cNvSpPr/>
          <p:nvPr/>
        </p:nvSpPr>
        <p:spPr bwMode="auto">
          <a:xfrm>
            <a:off x="7343504" y="1652036"/>
            <a:ext cx="4464496" cy="441550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kern="100" dirty="0">
                <a:latin typeface="+mj-lt"/>
                <a:ea typeface="Calibri" panose="020F0502020204030204" pitchFamily="34" charset="0"/>
                <a:cs typeface="Times New Roman" panose="02020603050405020304" pitchFamily="18" charset="0"/>
                <a:sym typeface="Wingdings" panose="05000000000000000000" pitchFamily="2" charset="2"/>
              </a:rPr>
              <a:t>ESRS Anforderungen</a:t>
            </a:r>
          </a:p>
          <a:p>
            <a:pPr algn="l"/>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Wer ist einzubinden?</a:t>
            </a:r>
          </a:p>
          <a:p>
            <a:pPr marL="342900" indent="-342900" algn="l">
              <a:buAutoNum type="alphaLcParenR"/>
            </a:pPr>
            <a:r>
              <a:rPr lang="de-DE" sz="1200" b="1" kern="100" dirty="0">
                <a:effectLst/>
                <a:latin typeface="+mj-lt"/>
                <a:ea typeface="Calibri" panose="020F0502020204030204" pitchFamily="34" charset="0"/>
                <a:cs typeface="Times New Roman" panose="02020603050405020304" pitchFamily="18" charset="0"/>
              </a:rPr>
              <a:t>Betroffene Interessenträger: </a:t>
            </a:r>
            <a:r>
              <a:rPr lang="de-DE" sz="1200" kern="100" dirty="0">
                <a:latin typeface="+mj-lt"/>
                <a:ea typeface="Calibri" panose="020F0502020204030204" pitchFamily="34" charset="0"/>
                <a:cs typeface="Times New Roman" panose="02020603050405020304" pitchFamily="18" charset="0"/>
              </a:rPr>
              <a:t>Einzelpersonen</a:t>
            </a:r>
            <a:r>
              <a:rPr lang="de-DE" sz="1200" kern="100" dirty="0">
                <a:effectLst/>
                <a:latin typeface="+mj-lt"/>
                <a:ea typeface="Calibri" panose="020F0502020204030204" pitchFamily="34" charset="0"/>
                <a:cs typeface="Times New Roman" panose="02020603050405020304" pitchFamily="18" charset="0"/>
              </a:rPr>
              <a:t> oder Gruppen, deren Interessen durch die Tätigkeit des Unternehmens und seine direkten und indirekten </a:t>
            </a:r>
            <a:r>
              <a:rPr lang="de-DE" sz="1200" kern="100" dirty="0">
                <a:latin typeface="+mj-lt"/>
                <a:ea typeface="Calibri" panose="020F0502020204030204" pitchFamily="34" charset="0"/>
                <a:cs typeface="Times New Roman" panose="02020603050405020304" pitchFamily="18" charset="0"/>
              </a:rPr>
              <a:t>Geschäftsbeziehungen</a:t>
            </a:r>
            <a:r>
              <a:rPr lang="de-DE" sz="1200" kern="100" dirty="0">
                <a:effectLst/>
                <a:latin typeface="+mj-lt"/>
                <a:ea typeface="Calibri" panose="020F0502020204030204" pitchFamily="34" charset="0"/>
                <a:cs typeface="Times New Roman" panose="02020603050405020304" pitchFamily="18" charset="0"/>
              </a:rPr>
              <a:t> entlang der Wertschöpfungskette positiv oder negativ beeinflusst werden oder beeinflusst werden könnten.</a:t>
            </a:r>
          </a:p>
          <a:p>
            <a:pPr marL="342900" indent="-342900" algn="l">
              <a:buAutoNum type="alphaLcParenR"/>
            </a:pPr>
            <a:r>
              <a:rPr lang="de-DE" sz="1200" b="1" kern="100" dirty="0">
                <a:effectLst/>
                <a:latin typeface="+mj-lt"/>
                <a:ea typeface="Calibri" panose="020F0502020204030204" pitchFamily="34" charset="0"/>
                <a:cs typeface="Times New Roman" panose="02020603050405020304" pitchFamily="18" charset="0"/>
              </a:rPr>
              <a:t>Nutzer von Nachhaltigkeitsberichten</a:t>
            </a:r>
            <a:r>
              <a:rPr lang="de-DE" sz="1200" b="1" kern="100" dirty="0">
                <a:latin typeface="+mj-lt"/>
                <a:ea typeface="Calibri" panose="020F0502020204030204" pitchFamily="34" charset="0"/>
                <a:cs typeface="Times New Roman" panose="02020603050405020304" pitchFamily="18" charset="0"/>
              </a:rPr>
              <a:t> </a:t>
            </a:r>
            <a:r>
              <a:rPr lang="de-DE" sz="1200" kern="100" dirty="0">
                <a:latin typeface="+mj-lt"/>
                <a:ea typeface="Calibri" panose="020F0502020204030204" pitchFamily="34" charset="0"/>
                <a:cs typeface="Times New Roman" panose="02020603050405020304" pitchFamily="18" charset="0"/>
              </a:rPr>
              <a:t>z. B. bestehende und potenzielle Investoren und Kreditgeber.</a:t>
            </a:r>
          </a:p>
          <a:p>
            <a:pPr algn="l"/>
            <a:endParaRPr lang="de-DE" sz="1200" kern="100" dirty="0">
              <a:latin typeface="+mj-lt"/>
              <a:ea typeface="Calibri" panose="020F0502020204030204" pitchFamily="34" charset="0"/>
              <a:cs typeface="Times New Roman" panose="02020603050405020304" pitchFamily="18" charset="0"/>
              <a:sym typeface="Wingdings" panose="05000000000000000000" pitchFamily="2" charset="2"/>
            </a:endParaRPr>
          </a:p>
          <a:p>
            <a:pPr algn="l"/>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Worüber soll berichtet werden?</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Einbindung der </a:t>
            </a:r>
            <a:r>
              <a:rPr lang="de-DE" sz="1200" b="1" kern="100" dirty="0">
                <a:effectLst/>
                <a:latin typeface="+mj-lt"/>
                <a:ea typeface="Calibri" panose="020F0502020204030204" pitchFamily="34" charset="0"/>
                <a:cs typeface="Times New Roman" panose="02020603050405020304" pitchFamily="18" charset="0"/>
              </a:rPr>
              <a:t>Interessenträger</a:t>
            </a: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200" kern="100" dirty="0">
                <a:latin typeface="+mj-lt"/>
                <a:ea typeface="Calibri" panose="020F0502020204030204" pitchFamily="34" charset="0"/>
                <a:cs typeface="Times New Roman" panose="02020603050405020304" pitchFamily="18" charset="0"/>
                <a:sym typeface="Wingdings" panose="05000000000000000000" pitchFamily="2" charset="2"/>
              </a:rPr>
              <a:t>die wichtigsten Stakeholder, Kategorien der Einbindung, Organisation der Stakeholder, Zweck der Einbindung, Ergebnisberücksichtigung).</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Interessen und Ansichten der </a:t>
            </a:r>
            <a:r>
              <a:rPr lang="de-DE" sz="1200" b="1" kern="100" dirty="0">
                <a:effectLst/>
                <a:latin typeface="+mj-lt"/>
                <a:ea typeface="Calibri" panose="020F0502020204030204" pitchFamily="34" charset="0"/>
                <a:cs typeface="Times New Roman" panose="02020603050405020304" pitchFamily="18" charset="0"/>
              </a:rPr>
              <a:t>Interessenträger</a:t>
            </a:r>
            <a:endPar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endParaRP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Strategieänderung zur Interessenerfüllung der </a:t>
            </a:r>
            <a:r>
              <a:rPr lang="de-DE" sz="1200" b="1" kern="100" dirty="0">
                <a:effectLst/>
                <a:latin typeface="+mj-lt"/>
                <a:ea typeface="Calibri" panose="020F0502020204030204" pitchFamily="34" charset="0"/>
                <a:cs typeface="Times New Roman" panose="02020603050405020304" pitchFamily="18" charset="0"/>
              </a:rPr>
              <a:t>Interessenträger</a:t>
            </a: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200" kern="100" dirty="0">
                <a:latin typeface="+mj-lt"/>
                <a:ea typeface="Calibri" panose="020F0502020204030204" pitchFamily="34" charset="0"/>
                <a:cs typeface="Times New Roman" panose="02020603050405020304" pitchFamily="18" charset="0"/>
                <a:sym typeface="Wingdings" panose="05000000000000000000" pitchFamily="2" charset="2"/>
              </a:rPr>
              <a:t>inkl. geplante zukünftige Einbindung. </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Information zu den Interessen innerhalb des Unternehmens.</a:t>
            </a:r>
          </a:p>
          <a:p>
            <a:endParaRPr lang="de-DE" sz="1200" dirty="0">
              <a:solidFill>
                <a:srgbClr val="000000"/>
              </a:solidFill>
              <a:latin typeface="+mj-lt"/>
            </a:endParaRPr>
          </a:p>
        </p:txBody>
      </p:sp>
      <p:graphicFrame>
        <p:nvGraphicFramePr>
          <p:cNvPr id="8" name="Tabelle 7">
            <a:extLst>
              <a:ext uri="{FF2B5EF4-FFF2-40B4-BE49-F238E27FC236}">
                <a16:creationId xmlns:a16="http://schemas.microsoft.com/office/drawing/2014/main" id="{49248EE7-61D2-8F50-C005-95F935162EFC}"/>
              </a:ext>
            </a:extLst>
          </p:cNvPr>
          <p:cNvGraphicFramePr>
            <a:graphicFrameLocks noGrp="1"/>
          </p:cNvGraphicFramePr>
          <p:nvPr>
            <p:extLst>
              <p:ext uri="{D42A27DB-BD31-4B8C-83A1-F6EECF244321}">
                <p14:modId xmlns:p14="http://schemas.microsoft.com/office/powerpoint/2010/main" val="2604217509"/>
              </p:ext>
            </p:extLst>
          </p:nvPr>
        </p:nvGraphicFramePr>
        <p:xfrm>
          <a:off x="551384" y="3501008"/>
          <a:ext cx="6480720" cy="2743200"/>
        </p:xfrm>
        <a:graphic>
          <a:graphicData uri="http://schemas.openxmlformats.org/drawingml/2006/table">
            <a:tbl>
              <a:tblPr firstRow="1" bandRow="1">
                <a:tableStyleId>{F5AB1C69-6EDB-4FF4-983F-18BD219EF322}</a:tableStyleId>
              </a:tblPr>
              <a:tblGrid>
                <a:gridCol w="3240360">
                  <a:extLst>
                    <a:ext uri="{9D8B030D-6E8A-4147-A177-3AD203B41FA5}">
                      <a16:colId xmlns:a16="http://schemas.microsoft.com/office/drawing/2014/main" val="3445965890"/>
                    </a:ext>
                  </a:extLst>
                </a:gridCol>
                <a:gridCol w="3240360">
                  <a:extLst>
                    <a:ext uri="{9D8B030D-6E8A-4147-A177-3AD203B41FA5}">
                      <a16:colId xmlns:a16="http://schemas.microsoft.com/office/drawing/2014/main" val="2314888789"/>
                    </a:ext>
                  </a:extLst>
                </a:gridCol>
              </a:tblGrid>
              <a:tr h="226006">
                <a:tc>
                  <a:txBody>
                    <a:bodyPr/>
                    <a:lstStyle/>
                    <a:p>
                      <a:r>
                        <a:rPr lang="de-DE" sz="1200" dirty="0">
                          <a:solidFill>
                            <a:schemeClr val="tx1"/>
                          </a:solidFill>
                        </a:rPr>
                        <a:t>Interne Stakeholder</a:t>
                      </a:r>
                    </a:p>
                  </a:txBody>
                  <a:tcPr/>
                </a:tc>
                <a:tc>
                  <a:txBody>
                    <a:bodyPr/>
                    <a:lstStyle/>
                    <a:p>
                      <a:r>
                        <a:rPr lang="de-DE" sz="1200" dirty="0">
                          <a:solidFill>
                            <a:schemeClr val="tx1"/>
                          </a:solidFill>
                        </a:rPr>
                        <a:t>Externe Stakeholder</a:t>
                      </a:r>
                    </a:p>
                  </a:txBody>
                  <a:tcPr/>
                </a:tc>
                <a:extLst>
                  <a:ext uri="{0D108BD9-81ED-4DB2-BD59-A6C34878D82A}">
                    <a16:rowId xmlns:a16="http://schemas.microsoft.com/office/drawing/2014/main" val="2939261047"/>
                  </a:ext>
                </a:extLst>
              </a:tr>
              <a:tr h="370840">
                <a:tc>
                  <a:txBody>
                    <a:bodyPr/>
                    <a:lstStyle/>
                    <a:p>
                      <a:pPr marL="171450" indent="-171450">
                        <a:buFont typeface="Arial" panose="020B0604020202020204" pitchFamily="34" charset="0"/>
                        <a:buChar char="•"/>
                      </a:pPr>
                      <a:r>
                        <a:rPr lang="de-DE" sz="1200" dirty="0">
                          <a:solidFill>
                            <a:srgbClr val="000000"/>
                          </a:solidFill>
                        </a:rPr>
                        <a:t>Mitarbeitende </a:t>
                      </a:r>
                    </a:p>
                    <a:p>
                      <a:pPr marL="171450" indent="-171450">
                        <a:buFont typeface="Arial" panose="020B0604020202020204" pitchFamily="34" charset="0"/>
                        <a:buChar char="•"/>
                      </a:pPr>
                      <a:r>
                        <a:rPr lang="de-DE" sz="1200" dirty="0">
                          <a:solidFill>
                            <a:srgbClr val="000000"/>
                          </a:solidFill>
                        </a:rPr>
                        <a:t>Führungskräfte </a:t>
                      </a:r>
                    </a:p>
                    <a:p>
                      <a:pPr marL="171450" indent="-171450">
                        <a:buFont typeface="Arial" panose="020B0604020202020204" pitchFamily="34" charset="0"/>
                        <a:buChar char="•"/>
                      </a:pPr>
                      <a:r>
                        <a:rPr lang="de-DE" sz="1200" dirty="0">
                          <a:solidFill>
                            <a:srgbClr val="000000"/>
                          </a:solidFill>
                        </a:rPr>
                        <a:t>andere Arbeitskräfte </a:t>
                      </a:r>
                    </a:p>
                    <a:p>
                      <a:pPr marL="171450" indent="-171450">
                        <a:buFont typeface="Arial" panose="020B0604020202020204" pitchFamily="34" charset="0"/>
                        <a:buChar char="•"/>
                      </a:pPr>
                      <a:r>
                        <a:rPr lang="de-DE" sz="1200" dirty="0">
                          <a:solidFill>
                            <a:srgbClr val="000000"/>
                          </a:solidFill>
                        </a:rPr>
                        <a:t>Arbeitnehmervertreter wie der Betriebsrat</a:t>
                      </a:r>
                    </a:p>
                    <a:p>
                      <a:pPr marL="171450" indent="-171450">
                        <a:buFont typeface="Arial" panose="020B0604020202020204" pitchFamily="34" charset="0"/>
                        <a:buChar char="•"/>
                      </a:pPr>
                      <a:r>
                        <a:rPr lang="de-DE" sz="1200" dirty="0">
                          <a:solidFill>
                            <a:srgbClr val="000000"/>
                          </a:solidFill>
                        </a:rPr>
                        <a:t>schutzbedürftige Gruppen oder besonders gefährdete Personen </a:t>
                      </a:r>
                    </a:p>
                    <a:p>
                      <a:pPr marL="171450" indent="-171450">
                        <a:buFont typeface="Arial" panose="020B0604020202020204" pitchFamily="34" charset="0"/>
                        <a:buChar char="•"/>
                      </a:pPr>
                      <a:r>
                        <a:rPr lang="de-DE" sz="1200" dirty="0">
                          <a:solidFill>
                            <a:srgbClr val="000000"/>
                          </a:solidFill>
                        </a:rPr>
                        <a:t>Eigentümer des Unternehmens</a:t>
                      </a:r>
                    </a:p>
                    <a:p>
                      <a:pPr marL="171450" indent="-171450">
                        <a:buFont typeface="Arial" panose="020B0604020202020204" pitchFamily="34" charset="0"/>
                        <a:buChar char="•"/>
                      </a:pPr>
                      <a:r>
                        <a:rPr lang="de-DE" sz="1200" dirty="0">
                          <a:solidFill>
                            <a:srgbClr val="000000"/>
                          </a:solidFill>
                        </a:rPr>
                        <a:t>…</a:t>
                      </a:r>
                      <a:endParaRPr lang="de-DE" sz="1200" dirty="0">
                        <a:solidFill>
                          <a:schemeClr val="tx1"/>
                        </a:solidFill>
                      </a:endParaRPr>
                    </a:p>
                  </a:txBody>
                  <a:tcPr/>
                </a:tc>
                <a:tc>
                  <a:txBody>
                    <a:bodyPr/>
                    <a:lstStyle/>
                    <a:p>
                      <a:pPr marL="171450" indent="-171450">
                        <a:buFont typeface="Arial" panose="020B0604020202020204" pitchFamily="34" charset="0"/>
                        <a:buChar char="•"/>
                      </a:pPr>
                      <a:r>
                        <a:rPr lang="de-DE" sz="1200" dirty="0">
                          <a:solidFill>
                            <a:srgbClr val="000000"/>
                          </a:solidFill>
                        </a:rPr>
                        <a:t>Lieferanten</a:t>
                      </a:r>
                    </a:p>
                    <a:p>
                      <a:pPr marL="171450" indent="-171450">
                        <a:buFont typeface="Arial" panose="020B0604020202020204" pitchFamily="34" charset="0"/>
                        <a:buChar char="•"/>
                      </a:pPr>
                      <a:r>
                        <a:rPr lang="de-DE" sz="1200" dirty="0">
                          <a:solidFill>
                            <a:srgbClr val="000000"/>
                          </a:solidFill>
                        </a:rPr>
                        <a:t>Geschäftspartner</a:t>
                      </a:r>
                    </a:p>
                    <a:p>
                      <a:pPr marL="171450" indent="-171450">
                        <a:buFont typeface="Arial" panose="020B0604020202020204" pitchFamily="34" charset="0"/>
                        <a:buChar char="•"/>
                      </a:pPr>
                      <a:r>
                        <a:rPr lang="de-DE" sz="1200" dirty="0">
                          <a:solidFill>
                            <a:srgbClr val="000000"/>
                          </a:solidFill>
                        </a:rPr>
                        <a:t>Kunden</a:t>
                      </a:r>
                    </a:p>
                    <a:p>
                      <a:pPr marL="171450" indent="-171450">
                        <a:buFont typeface="Arial" panose="020B0604020202020204" pitchFamily="34" charset="0"/>
                        <a:buChar char="•"/>
                      </a:pPr>
                      <a:r>
                        <a:rPr lang="de-DE" sz="1200" dirty="0">
                          <a:solidFill>
                            <a:srgbClr val="000000"/>
                          </a:solidFill>
                        </a:rPr>
                        <a:t>Konsumenten</a:t>
                      </a:r>
                    </a:p>
                    <a:p>
                      <a:pPr marL="171450" indent="-171450">
                        <a:buFont typeface="Arial" panose="020B0604020202020204" pitchFamily="34" charset="0"/>
                        <a:buChar char="•"/>
                      </a:pPr>
                      <a:r>
                        <a:rPr lang="de-DE" sz="1200" dirty="0">
                          <a:solidFill>
                            <a:srgbClr val="000000"/>
                          </a:solidFill>
                        </a:rPr>
                        <a:t>Behörden </a:t>
                      </a:r>
                    </a:p>
                    <a:p>
                      <a:pPr marL="171450" indent="-171450">
                        <a:buFont typeface="Arial" panose="020B0604020202020204" pitchFamily="34" charset="0"/>
                        <a:buChar char="•"/>
                      </a:pPr>
                      <a:r>
                        <a:rPr lang="de-DE" sz="1200" dirty="0">
                          <a:solidFill>
                            <a:srgbClr val="000000"/>
                          </a:solidFill>
                        </a:rPr>
                        <a:t>(potenzielle) Investoren</a:t>
                      </a:r>
                    </a:p>
                    <a:p>
                      <a:pPr marL="171450" indent="-171450">
                        <a:buFont typeface="Arial" panose="020B0604020202020204" pitchFamily="34" charset="0"/>
                        <a:buChar char="•"/>
                      </a:pPr>
                      <a:r>
                        <a:rPr lang="de-DE" sz="1200" dirty="0">
                          <a:solidFill>
                            <a:srgbClr val="000000"/>
                          </a:solidFill>
                        </a:rPr>
                        <a:t>Analysten</a:t>
                      </a:r>
                    </a:p>
                    <a:p>
                      <a:pPr marL="171450" indent="-171450">
                        <a:buFont typeface="Arial" panose="020B0604020202020204" pitchFamily="34" charset="0"/>
                        <a:buChar char="•"/>
                      </a:pPr>
                      <a:r>
                        <a:rPr lang="de-DE" sz="1200" dirty="0">
                          <a:solidFill>
                            <a:srgbClr val="000000"/>
                          </a:solidFill>
                        </a:rPr>
                        <a:t>Anwohner</a:t>
                      </a:r>
                    </a:p>
                    <a:p>
                      <a:pPr marL="171450" indent="-171450">
                        <a:buFont typeface="Arial" panose="020B0604020202020204" pitchFamily="34" charset="0"/>
                        <a:buChar char="•"/>
                      </a:pPr>
                      <a:r>
                        <a:rPr lang="de-DE" sz="1200" dirty="0">
                          <a:solidFill>
                            <a:srgbClr val="000000"/>
                          </a:solidFill>
                        </a:rPr>
                        <a:t>Medien </a:t>
                      </a:r>
                    </a:p>
                    <a:p>
                      <a:pPr marL="171450" indent="-171450">
                        <a:buFont typeface="Arial" panose="020B0604020202020204" pitchFamily="34" charset="0"/>
                        <a:buChar char="•"/>
                      </a:pPr>
                      <a:r>
                        <a:rPr lang="de-DE" sz="1200" dirty="0">
                          <a:solidFill>
                            <a:srgbClr val="000000"/>
                          </a:solidFill>
                        </a:rPr>
                        <a:t>Gewerkschaften, </a:t>
                      </a:r>
                    </a:p>
                    <a:p>
                      <a:pPr marL="171450" indent="-171450">
                        <a:buFont typeface="Arial" panose="020B0604020202020204" pitchFamily="34" charset="0"/>
                        <a:buChar char="•"/>
                      </a:pPr>
                      <a:r>
                        <a:rPr lang="de-DE" sz="1200" dirty="0">
                          <a:solidFill>
                            <a:srgbClr val="000000"/>
                          </a:solidFill>
                        </a:rPr>
                        <a:t>Zivilgesellschaft, NGO </a:t>
                      </a:r>
                    </a:p>
                    <a:p>
                      <a:pPr marL="171450" indent="-171450">
                        <a:buFont typeface="Arial" panose="020B0604020202020204" pitchFamily="34" charset="0"/>
                        <a:buChar char="•"/>
                      </a:pPr>
                      <a:r>
                        <a:rPr lang="de-DE" sz="1200" dirty="0">
                          <a:solidFill>
                            <a:srgbClr val="000000"/>
                          </a:solidFill>
                        </a:rPr>
                        <a:t>Gesetzgeber</a:t>
                      </a:r>
                    </a:p>
                    <a:p>
                      <a:pPr marL="171450" indent="-171450">
                        <a:buFont typeface="Arial" panose="020B0604020202020204" pitchFamily="34" charset="0"/>
                        <a:buChar char="•"/>
                      </a:pPr>
                      <a:r>
                        <a:rPr lang="de-DE" sz="1200" dirty="0">
                          <a:solidFill>
                            <a:srgbClr val="000000"/>
                          </a:solidFill>
                        </a:rPr>
                        <a:t>…</a:t>
                      </a:r>
                      <a:endParaRPr lang="de-DE" sz="1200" dirty="0">
                        <a:solidFill>
                          <a:schemeClr val="tx1"/>
                        </a:solidFill>
                      </a:endParaRPr>
                    </a:p>
                  </a:txBody>
                  <a:tcPr/>
                </a:tc>
                <a:extLst>
                  <a:ext uri="{0D108BD9-81ED-4DB2-BD59-A6C34878D82A}">
                    <a16:rowId xmlns:a16="http://schemas.microsoft.com/office/drawing/2014/main" val="318278312"/>
                  </a:ext>
                </a:extLst>
              </a:tr>
            </a:tbl>
          </a:graphicData>
        </a:graphic>
      </p:graphicFrame>
      <p:sp>
        <p:nvSpPr>
          <p:cNvPr id="10" name="Fußzeilenplatzhalter 3">
            <a:extLst>
              <a:ext uri="{FF2B5EF4-FFF2-40B4-BE49-F238E27FC236}">
                <a16:creationId xmlns:a16="http://schemas.microsoft.com/office/drawing/2014/main" id="{0E9BFFAB-392D-A8D2-3C2B-8AB2D7C8DBD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Sprechblase: rechteckig mit abgerundeten Ecken 3">
            <a:extLst>
              <a:ext uri="{FF2B5EF4-FFF2-40B4-BE49-F238E27FC236}">
                <a16:creationId xmlns:a16="http://schemas.microsoft.com/office/drawing/2014/main" id="{4293BCCF-23C2-2875-E807-E42FDF4BE50A}"/>
              </a:ext>
            </a:extLst>
          </p:cNvPr>
          <p:cNvSpPr/>
          <p:nvPr/>
        </p:nvSpPr>
        <p:spPr>
          <a:xfrm>
            <a:off x="623392" y="5365794"/>
            <a:ext cx="3024336" cy="935509"/>
          </a:xfrm>
          <a:prstGeom prst="wedgeRoundRectCallout">
            <a:avLst>
              <a:gd name="adj1" fmla="val 19734"/>
              <a:gd name="adj2" fmla="val -6711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Kenntnisse zum Unternehmensumfeld und insbesondere zu den Bedarfen der Kunden sind entscheidend für Ihren langfristigen Unternehmenserfolg. </a:t>
            </a:r>
          </a:p>
        </p:txBody>
      </p:sp>
    </p:spTree>
    <p:extLst>
      <p:ext uri="{BB962C8B-B14F-4D97-AF65-F5344CB8AC3E}">
        <p14:creationId xmlns:p14="http://schemas.microsoft.com/office/powerpoint/2010/main" val="305474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 6">
            <a:extLst>
              <a:ext uri="{FF2B5EF4-FFF2-40B4-BE49-F238E27FC236}">
                <a16:creationId xmlns:a16="http://schemas.microsoft.com/office/drawing/2014/main" id="{B54E7C92-8F4F-C7C7-1119-DBDE4515F8B3}"/>
              </a:ext>
            </a:extLst>
          </p:cNvPr>
          <p:cNvGraphicFramePr/>
          <p:nvPr/>
        </p:nvGraphicFramePr>
        <p:xfrm>
          <a:off x="522040" y="1584323"/>
          <a:ext cx="6096000" cy="1368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el 1">
            <a:extLst>
              <a:ext uri="{FF2B5EF4-FFF2-40B4-BE49-F238E27FC236}">
                <a16:creationId xmlns:a16="http://schemas.microsoft.com/office/drawing/2014/main" id="{E36CDD9D-E0F5-A8D6-7487-5D69B2234880}"/>
              </a:ext>
            </a:extLst>
          </p:cNvPr>
          <p:cNvSpPr>
            <a:spLocks noGrp="1"/>
          </p:cNvSpPr>
          <p:nvPr>
            <p:ph type="title"/>
          </p:nvPr>
        </p:nvSpPr>
        <p:spPr/>
        <p:txBody>
          <a:bodyPr/>
          <a:lstStyle/>
          <a:p>
            <a:r>
              <a:rPr lang="de-DE" dirty="0"/>
              <a:t>Interessenträger analysieren und einbinden</a:t>
            </a:r>
          </a:p>
        </p:txBody>
      </p:sp>
      <p:sp>
        <p:nvSpPr>
          <p:cNvPr id="3" name="Inhaltsplatzhalter 2">
            <a:extLst>
              <a:ext uri="{FF2B5EF4-FFF2-40B4-BE49-F238E27FC236}">
                <a16:creationId xmlns:a16="http://schemas.microsoft.com/office/drawing/2014/main" id="{56A82881-1602-0FB5-61D2-3EFECC01664D}"/>
              </a:ext>
            </a:extLst>
          </p:cNvPr>
          <p:cNvSpPr>
            <a:spLocks noGrp="1"/>
          </p:cNvSpPr>
          <p:nvPr>
            <p:ph idx="1"/>
          </p:nvPr>
        </p:nvSpPr>
        <p:spPr>
          <a:xfrm>
            <a:off x="551384" y="1628776"/>
            <a:ext cx="6480720" cy="4697413"/>
          </a:xfrm>
        </p:spPr>
        <p:txBody>
          <a:bodyPr/>
          <a:lstStyle/>
          <a:p>
            <a:pPr marL="0" indent="0">
              <a:buNone/>
            </a:pPr>
            <a:r>
              <a:rPr lang="de-DE" dirty="0"/>
              <a:t>Bei der Betrachtung der Interessenträger sind folgende Schritte sinnvoll. </a:t>
            </a:r>
          </a:p>
          <a:p>
            <a:endParaRPr lang="de-DE" dirty="0"/>
          </a:p>
          <a:p>
            <a:endParaRPr lang="de-DE" dirty="0"/>
          </a:p>
          <a:p>
            <a:pPr marL="228600" indent="-228600">
              <a:buFont typeface="+mj-lt"/>
              <a:buAutoNum type="arabicPeriod"/>
            </a:pPr>
            <a:r>
              <a:rPr lang="de-DE" dirty="0"/>
              <a:t>Im ersten Schritt sollte ein Überblick über die Interessensgruppen und die aktuellen Kommunikationsformen erarbeitet werden. </a:t>
            </a:r>
          </a:p>
          <a:p>
            <a:pPr marL="228600" indent="-228600">
              <a:buFont typeface="+mj-lt"/>
              <a:buAutoNum type="arabicPeriod"/>
            </a:pPr>
            <a:r>
              <a:rPr lang="de-DE" dirty="0"/>
              <a:t>Im Anschluss erfolgt die Analysephase anhand von zwei Leitfragen: </a:t>
            </a:r>
          </a:p>
          <a:p>
            <a:pPr lvl="1"/>
            <a:r>
              <a:rPr lang="de-DE" dirty="0"/>
              <a:t>Welchen Einfluss hat das Unternehmen auf welche Interessenträger? Dieses Vorgehen entspricht auch der Risikoanalyse in der Corporate Sustainability Due Diligence Directive).</a:t>
            </a:r>
            <a:r>
              <a:rPr lang="de-DE" i="1" dirty="0"/>
              <a:t> </a:t>
            </a:r>
          </a:p>
          <a:p>
            <a:pPr lvl="1"/>
            <a:r>
              <a:rPr lang="de-DE" dirty="0"/>
              <a:t>Welche </a:t>
            </a:r>
            <a:r>
              <a:rPr lang="de-DE" kern="100" dirty="0">
                <a:latin typeface="+mj-lt"/>
                <a:ea typeface="Calibri" panose="020F0502020204030204" pitchFamily="34" charset="0"/>
                <a:cs typeface="Times New Roman" panose="02020603050405020304" pitchFamily="18" charset="0"/>
              </a:rPr>
              <a:t>Interessenträger</a:t>
            </a:r>
            <a:r>
              <a:rPr lang="de-DE" dirty="0"/>
              <a:t> haben Einfluss auf das Unternehmen?</a:t>
            </a:r>
          </a:p>
          <a:p>
            <a:pPr marL="228600" indent="-228600">
              <a:buFont typeface="+mj-lt"/>
              <a:buAutoNum type="arabicPeriod"/>
            </a:pPr>
            <a:r>
              <a:rPr lang="de-DE" dirty="0"/>
              <a:t>Über Form, Zeitpunkt und Zielgruppe für die Einbindung entscheiden Sie im dritten Schritt. Die ESRS fordern eine Beteiligung der </a:t>
            </a:r>
            <a:r>
              <a:rPr lang="de-DE" sz="1200" kern="100" dirty="0">
                <a:effectLst/>
                <a:latin typeface="+mj-lt"/>
                <a:ea typeface="Calibri" panose="020F0502020204030204" pitchFamily="34" charset="0"/>
                <a:cs typeface="Times New Roman" panose="02020603050405020304" pitchFamily="18" charset="0"/>
              </a:rPr>
              <a:t>Interessenträger</a:t>
            </a:r>
            <a:r>
              <a:rPr lang="de-DE" dirty="0"/>
              <a:t> bei der Ermittlung und Bewertung tatsächlicher und potenzieller negativer Auswirkungen, die dann in das Bewertungsverfahren einfließen, um die wesentlichen Auswirkungen für die Zwecke der Nachhaltigkeitsberichterstattung zu ermitteln (siehe nächste Folie). </a:t>
            </a:r>
          </a:p>
        </p:txBody>
      </p:sp>
      <p:sp>
        <p:nvSpPr>
          <p:cNvPr id="4" name="Foliennummernplatzhalter 3">
            <a:extLst>
              <a:ext uri="{FF2B5EF4-FFF2-40B4-BE49-F238E27FC236}">
                <a16:creationId xmlns:a16="http://schemas.microsoft.com/office/drawing/2014/main" id="{5EB7B396-6E30-58FC-DEE4-488E322E4F2B}"/>
              </a:ext>
            </a:extLst>
          </p:cNvPr>
          <p:cNvSpPr>
            <a:spLocks noGrp="1"/>
          </p:cNvSpPr>
          <p:nvPr>
            <p:ph type="sldNum" sz="quarter" idx="4"/>
          </p:nvPr>
        </p:nvSpPr>
        <p:spPr/>
        <p:txBody>
          <a:bodyPr/>
          <a:lstStyle/>
          <a:p>
            <a:fld id="{894680D0-7A83-433A-9719-C4143F27F647}" type="slidenum">
              <a:rPr lang="de-DE" smtClean="0"/>
              <a:pPr/>
              <a:t>12</a:t>
            </a:fld>
            <a:endParaRPr lang="de-DE" dirty="0"/>
          </a:p>
        </p:txBody>
      </p:sp>
      <p:sp>
        <p:nvSpPr>
          <p:cNvPr id="5" name="Fußzeilenplatzhalter 4">
            <a:extLst>
              <a:ext uri="{FF2B5EF4-FFF2-40B4-BE49-F238E27FC236}">
                <a16:creationId xmlns:a16="http://schemas.microsoft.com/office/drawing/2014/main" id="{9223DBF0-B07A-DCFA-914A-DE0C6890305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6" name="Sprechblase: rechteckig mit abgerundeten Ecken 5">
            <a:extLst>
              <a:ext uri="{FF2B5EF4-FFF2-40B4-BE49-F238E27FC236}">
                <a16:creationId xmlns:a16="http://schemas.microsoft.com/office/drawing/2014/main" id="{E42101CD-F85D-E44D-A4A8-00E6D503F613}"/>
              </a:ext>
            </a:extLst>
          </p:cNvPr>
          <p:cNvSpPr/>
          <p:nvPr/>
        </p:nvSpPr>
        <p:spPr>
          <a:xfrm>
            <a:off x="690960" y="5639052"/>
            <a:ext cx="5126019" cy="559341"/>
          </a:xfrm>
          <a:prstGeom prst="wedgeRoundRectCallout">
            <a:avLst>
              <a:gd name="adj1" fmla="val -26820"/>
              <a:gd name="adj2" fmla="val -7863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Wählen Sie Formate, die möglichst gewinnbringend für Ihr Unternehmen sind und die Ressourcen im Blick behalten, z. B. Interviews. </a:t>
            </a:r>
          </a:p>
        </p:txBody>
      </p:sp>
      <p:sp>
        <p:nvSpPr>
          <p:cNvPr id="8" name="Rechteck 7">
            <a:extLst>
              <a:ext uri="{FF2B5EF4-FFF2-40B4-BE49-F238E27FC236}">
                <a16:creationId xmlns:a16="http://schemas.microsoft.com/office/drawing/2014/main" id="{16F93721-873F-4F29-F83C-25E9DA29A549}"/>
              </a:ext>
            </a:extLst>
          </p:cNvPr>
          <p:cNvSpPr/>
          <p:nvPr/>
        </p:nvSpPr>
        <p:spPr bwMode="auto">
          <a:xfrm>
            <a:off x="7464153" y="1628775"/>
            <a:ext cx="4343847" cy="4569618"/>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zu Schritt 4 &amp; 5:</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ESRS-Standards sind sehr detailliert und                      im Rechtstext recht sperrig. Versuchen Sie sich                  dennoch damit vertraut zu machen.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Mit der Bestandsaufnahme zum Unternehmen und dem Umfeld können Sie den Stand einschätzen und sammeln wichtige Informationen aus der Branche. Nehmen Sie sich hier ausreichend Zeit. Das hilft Ihnen für alle weiteren Schritte.</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Anforderungen an die Einbindung von Interessenträgern sind klar in den ESRS formuliert. Sammeln Sie zunächst die nötigen Informationen und kategorisieren Sie wie gefordert, siehe Kasten auf </a:t>
            </a:r>
            <a:r>
              <a:rPr lang="de-DE" sz="1200" kern="0" dirty="0">
                <a:solidFill>
                  <a:srgbClr val="1E1713"/>
                </a:solidFill>
                <a:latin typeface="+mj-lt"/>
                <a:ea typeface="+mn-ea"/>
                <a:hlinkClick r:id="rId7" action="ppaction://hlinksldjump">
                  <a:extLst>
                    <a:ext uri="{A12FA001-AC4F-418D-AE19-62706E023703}">
                      <ahyp:hlinkClr xmlns:ahyp="http://schemas.microsoft.com/office/drawing/2018/hyperlinkcolor" val="tx"/>
                    </a:ext>
                  </a:extLst>
                </a:hlinkClick>
              </a:rPr>
              <a:t>Folie 11</a:t>
            </a:r>
            <a:r>
              <a:rPr lang="de-DE" sz="1200" kern="0" dirty="0">
                <a:solidFill>
                  <a:srgbClr val="1E1713"/>
                </a:solidFill>
                <a:latin typeface="+mj-lt"/>
                <a:ea typeface="+mn-ea"/>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In der Regel pflegen Sie bereits regelmäßigen Austausch mit einzelnen Interessenträgern (z. B. Kunden, Lieferanten). Nutzen Sie diese bestehende Kanäle für die Einbindung. Starten Sie bei bewährten Partnern.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Dokumentieren Sie Ihre Schritte. Dies wird Ihnen bei der Berichterstattung helfen. </a:t>
            </a:r>
          </a:p>
        </p:txBody>
      </p:sp>
      <p:pic>
        <p:nvPicPr>
          <p:cNvPr id="9" name="Inhaltsplatzhalter 5" descr="Klemmbrett teilweise angekreuzt mit einfarbiger Füllung">
            <a:extLst>
              <a:ext uri="{FF2B5EF4-FFF2-40B4-BE49-F238E27FC236}">
                <a16:creationId xmlns:a16="http://schemas.microsoft.com/office/drawing/2014/main" id="{5CF6AF72-AA38-C478-AFD5-F87EBE0F51F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bwMode="auto">
          <a:xfrm rot="793880">
            <a:off x="11004706" y="1668494"/>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2204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a:extLst>
              <a:ext uri="{FF2B5EF4-FFF2-40B4-BE49-F238E27FC236}">
                <a16:creationId xmlns:a16="http://schemas.microsoft.com/office/drawing/2014/main" id="{FBA974F9-63B6-7CFC-A763-A534EC4A1FB9}"/>
              </a:ext>
            </a:extLst>
          </p:cNvPr>
          <p:cNvSpPr>
            <a:spLocks noGrp="1"/>
          </p:cNvSpPr>
          <p:nvPr>
            <p:ph type="sldNum" sz="quarter" idx="4"/>
          </p:nvPr>
        </p:nvSpPr>
        <p:spPr/>
        <p:txBody>
          <a:bodyPr/>
          <a:lstStyle/>
          <a:p>
            <a:fld id="{894680D0-7A83-433A-9719-C4143F27F647}" type="slidenum">
              <a:rPr lang="de-DE" smtClean="0"/>
              <a:pPr/>
              <a:t>13</a:t>
            </a:fld>
            <a:endParaRPr lang="de-DE" dirty="0"/>
          </a:p>
        </p:txBody>
      </p:sp>
      <p:sp>
        <p:nvSpPr>
          <p:cNvPr id="3" name="Inhaltsplatzhalter 2">
            <a:extLst>
              <a:ext uri="{FF2B5EF4-FFF2-40B4-BE49-F238E27FC236}">
                <a16:creationId xmlns:a16="http://schemas.microsoft.com/office/drawing/2014/main" id="{D950CF60-BABD-D2BE-9450-4A0E83E689CB}"/>
              </a:ext>
            </a:extLst>
          </p:cNvPr>
          <p:cNvSpPr txBox="1">
            <a:spLocks/>
          </p:cNvSpPr>
          <p:nvPr/>
        </p:nvSpPr>
        <p:spPr bwMode="auto">
          <a:xfrm>
            <a:off x="8597716" y="1069978"/>
            <a:ext cx="3928212" cy="1241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endParaRPr lang="de-DE" kern="0" dirty="0"/>
          </a:p>
          <a:p>
            <a:pPr marL="384175" lvl="1" indent="0">
              <a:buFont typeface="Arial" charset="0"/>
              <a:buNone/>
            </a:pPr>
            <a:endParaRPr lang="de-DE" kern="0" dirty="0"/>
          </a:p>
          <a:p>
            <a:endParaRPr lang="de-DE" kern="0" dirty="0"/>
          </a:p>
          <a:p>
            <a:endParaRPr lang="de-DE" kern="0" dirty="0"/>
          </a:p>
        </p:txBody>
      </p:sp>
      <p:pic>
        <p:nvPicPr>
          <p:cNvPr id="18" name="Grafik 17" descr="Erdkugel: Amerika mit einfarbiger Füllung">
            <a:extLst>
              <a:ext uri="{FF2B5EF4-FFF2-40B4-BE49-F238E27FC236}">
                <a16:creationId xmlns:a16="http://schemas.microsoft.com/office/drawing/2014/main" id="{7FF59370-733A-F826-6912-ED8E47C4E27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02326" y="1424358"/>
            <a:ext cx="1277446" cy="1277446"/>
          </a:xfrm>
          <a:prstGeom prst="rect">
            <a:avLst/>
          </a:prstGeom>
        </p:spPr>
      </p:pic>
      <p:sp>
        <p:nvSpPr>
          <p:cNvPr id="19" name="Pfeil: 180-Grad 18">
            <a:extLst>
              <a:ext uri="{FF2B5EF4-FFF2-40B4-BE49-F238E27FC236}">
                <a16:creationId xmlns:a16="http://schemas.microsoft.com/office/drawing/2014/main" id="{6C797207-4A28-AA67-CD34-3C4C9B23B085}"/>
              </a:ext>
            </a:extLst>
          </p:cNvPr>
          <p:cNvSpPr/>
          <p:nvPr/>
        </p:nvSpPr>
        <p:spPr>
          <a:xfrm rot="16200000">
            <a:off x="1941743" y="2874276"/>
            <a:ext cx="2473500" cy="520465"/>
          </a:xfrm>
          <a:prstGeom prst="uturnArrow">
            <a:avLst/>
          </a:prstGeom>
          <a:solidFill>
            <a:srgbClr val="4B6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panose="020B0604020202020204" pitchFamily="34" charset="0"/>
              <a:ea typeface="+mn-ea"/>
              <a:cs typeface="Arial" panose="020B0604020202020204" pitchFamily="34" charset="0"/>
            </a:endParaRPr>
          </a:p>
        </p:txBody>
      </p:sp>
      <p:sp>
        <p:nvSpPr>
          <p:cNvPr id="20" name="Pfeil: 180-Grad 19">
            <a:extLst>
              <a:ext uri="{FF2B5EF4-FFF2-40B4-BE49-F238E27FC236}">
                <a16:creationId xmlns:a16="http://schemas.microsoft.com/office/drawing/2014/main" id="{2AE0B0E1-B7F7-BA70-634C-FB7DB1F54349}"/>
              </a:ext>
            </a:extLst>
          </p:cNvPr>
          <p:cNvSpPr/>
          <p:nvPr/>
        </p:nvSpPr>
        <p:spPr>
          <a:xfrm rot="5400000">
            <a:off x="3987187" y="2935826"/>
            <a:ext cx="2473502" cy="520465"/>
          </a:xfrm>
          <a:prstGeom prst="uturnArrow">
            <a:avLst/>
          </a:prstGeom>
          <a:solidFill>
            <a:srgbClr val="4B6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81B23E"/>
              </a:solidFill>
              <a:effectLst/>
              <a:uLnTx/>
              <a:uFillTx/>
              <a:latin typeface="Arial" panose="020B0604020202020204" pitchFamily="34" charset="0"/>
              <a:ea typeface="+mn-ea"/>
              <a:cs typeface="Arial" panose="020B0604020202020204" pitchFamily="34" charset="0"/>
            </a:endParaRPr>
          </a:p>
        </p:txBody>
      </p:sp>
      <p:sp>
        <p:nvSpPr>
          <p:cNvPr id="21" name="Textfeld 20">
            <a:extLst>
              <a:ext uri="{FF2B5EF4-FFF2-40B4-BE49-F238E27FC236}">
                <a16:creationId xmlns:a16="http://schemas.microsoft.com/office/drawing/2014/main" id="{EED936D1-656B-9D97-6153-23A18BEC4CCB}"/>
              </a:ext>
            </a:extLst>
          </p:cNvPr>
          <p:cNvSpPr txBox="1"/>
          <p:nvPr/>
        </p:nvSpPr>
        <p:spPr>
          <a:xfrm>
            <a:off x="515620" y="1720631"/>
            <a:ext cx="2459790" cy="1815882"/>
          </a:xfrm>
          <a:prstGeom prst="rect">
            <a:avLst/>
          </a:prstGeom>
          <a:noFill/>
        </p:spPr>
        <p:txBody>
          <a:bodyPr wrap="square" rtlCol="0">
            <a:spAutoFit/>
          </a:bodyPr>
          <a:lstStyle/>
          <a:p>
            <a:pPr algn="l" defTabSz="1219170" eaLnBrk="1" hangingPunct="1">
              <a:defRPr/>
            </a:pPr>
            <a:r>
              <a:rPr lang="de-DE" sz="1400" b="1" dirty="0">
                <a:latin typeface="Arial" pitchFamily="34" charset="0"/>
                <a:cs typeface="Arial" pitchFamily="34" charset="0"/>
              </a:rPr>
              <a:t>Wesentliche Auswirkungen (</a:t>
            </a:r>
            <a:r>
              <a:rPr lang="de-DE" sz="1400" b="1" dirty="0" err="1">
                <a:latin typeface="Arial" pitchFamily="34" charset="0"/>
                <a:cs typeface="Arial" pitchFamily="34" charset="0"/>
              </a:rPr>
              <a:t>inside</a:t>
            </a:r>
            <a:r>
              <a:rPr lang="de-DE" sz="1400" b="1" dirty="0">
                <a:latin typeface="Arial" pitchFamily="34" charset="0"/>
                <a:cs typeface="Arial" pitchFamily="34" charset="0"/>
              </a:rPr>
              <a:t>-out)</a:t>
            </a:r>
          </a:p>
          <a:p>
            <a:pPr marL="0" marR="0" lvl="0" indent="0" algn="l" defTabSz="1219170" rtl="0" eaLnBrk="1" fontAlgn="base" latinLnBrk="0" hangingPunct="1">
              <a:lnSpc>
                <a:spcPct val="100000"/>
              </a:lnSpc>
              <a:spcBef>
                <a:spcPct val="0"/>
              </a:spcBef>
              <a:spcAft>
                <a:spcPct val="0"/>
              </a:spcAft>
              <a:buClrTx/>
              <a:buSzTx/>
              <a:buFontTx/>
              <a:buNone/>
              <a:tabLst/>
              <a:defRPr/>
            </a:pPr>
            <a:endParaRPr lang="de-DE" sz="1400" b="1" dirty="0">
              <a:latin typeface="Arial" pitchFamily="34" charset="0"/>
              <a:cs typeface="Arial" pitchFamily="34" charset="0"/>
            </a:endParaRPr>
          </a:p>
          <a:p>
            <a:pPr algn="l" defTabSz="1219170" eaLnBrk="1" hangingPunct="1">
              <a:defRPr/>
            </a:pPr>
            <a:r>
              <a:rPr kumimoji="0" lang="de-DE" sz="1400" b="1" i="0" u="none" strike="noStrike" kern="1200" cap="none" spc="0" normalizeH="0" baseline="0" noProof="0" dirty="0">
                <a:ln>
                  <a:noFill/>
                </a:ln>
                <a:effectLst/>
                <a:uLnTx/>
                <a:uFillTx/>
                <a:latin typeface="Arial" pitchFamily="34" charset="0"/>
                <a:ea typeface="Times New Roman" panose="02020603050405020304" pitchFamily="18" charset="0"/>
                <a:cs typeface="Arial" pitchFamily="34" charset="0"/>
              </a:rPr>
              <a:t>Auswirkungen der Geschäftstätigkeit auf Nachhaltigkeitsbelange (Mensch &amp; Umwelt) </a:t>
            </a:r>
          </a:p>
          <a:p>
            <a:pPr algn="l" defTabSz="1219170" eaLnBrk="1" hangingPunct="1">
              <a:defRPr/>
            </a:pPr>
            <a:endParaRPr lang="de-DE" sz="1400" dirty="0">
              <a:latin typeface="Arial" pitchFamily="34" charset="0"/>
              <a:ea typeface="Times New Roman" panose="02020603050405020304" pitchFamily="18" charset="0"/>
              <a:cs typeface="Arial" pitchFamily="34" charset="0"/>
            </a:endParaRPr>
          </a:p>
        </p:txBody>
      </p:sp>
      <p:sp>
        <p:nvSpPr>
          <p:cNvPr id="22" name="Textfeld 21">
            <a:extLst>
              <a:ext uri="{FF2B5EF4-FFF2-40B4-BE49-F238E27FC236}">
                <a16:creationId xmlns:a16="http://schemas.microsoft.com/office/drawing/2014/main" id="{CB7580D2-6E0F-9800-F596-8B301AF97DDE}"/>
              </a:ext>
            </a:extLst>
          </p:cNvPr>
          <p:cNvSpPr txBox="1"/>
          <p:nvPr/>
        </p:nvSpPr>
        <p:spPr>
          <a:xfrm>
            <a:off x="5668600" y="1720631"/>
            <a:ext cx="2834382" cy="1600438"/>
          </a:xfrm>
          <a:prstGeom prst="rect">
            <a:avLst/>
          </a:prstGeom>
          <a:noFill/>
        </p:spPr>
        <p:txBody>
          <a:bodyPr wrap="square" rtlCol="0">
            <a:spAutoFit/>
          </a:bodyPr>
          <a:lstStyle/>
          <a:p>
            <a:pPr marL="0" marR="0" lvl="0" indent="0" algn="l" defTabSz="1219170" rtl="0" eaLnBrk="1" fontAlgn="base" latinLnBrk="0" hangingPunct="1">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effectLst/>
                <a:uLnTx/>
                <a:uFillTx/>
                <a:latin typeface="Arial" pitchFamily="34" charset="0"/>
                <a:ea typeface="ＭＳ Ｐゴシック" charset="-128"/>
                <a:cs typeface="Arial" pitchFamily="34" charset="0"/>
              </a:rPr>
              <a:t>Finanzielle Wesentlichkeit  (outside-in)</a:t>
            </a:r>
          </a:p>
          <a:p>
            <a:pPr marL="0" marR="0" lvl="0" indent="0" algn="l" defTabSz="1219170" rtl="0" eaLnBrk="1" fontAlgn="base" latinLnBrk="0" hangingPunct="1">
              <a:lnSpc>
                <a:spcPct val="100000"/>
              </a:lnSpc>
              <a:spcBef>
                <a:spcPct val="0"/>
              </a:spcBef>
              <a:spcAft>
                <a:spcPct val="0"/>
              </a:spcAft>
              <a:buClrTx/>
              <a:buSzTx/>
              <a:buFontTx/>
              <a:buNone/>
              <a:tabLst/>
              <a:defRPr/>
            </a:pPr>
            <a:endParaRPr lang="de-DE" sz="1400" b="1" dirty="0">
              <a:solidFill>
                <a:srgbClr val="4B6E28"/>
              </a:solidFill>
              <a:latin typeface="Arial" pitchFamily="34" charset="0"/>
              <a:cs typeface="Arial" pitchFamily="34" charset="0"/>
            </a:endParaRPr>
          </a:p>
          <a:p>
            <a:pPr algn="l" defTabSz="1219170" eaLnBrk="1" hangingPunct="1">
              <a:defRPr/>
            </a:pPr>
            <a:r>
              <a:rPr kumimoji="0" lang="de-DE" sz="1400" b="1" i="0" u="none" strike="noStrike" kern="1200" cap="none" spc="0" normalizeH="0" baseline="0" noProof="0" dirty="0">
                <a:ln>
                  <a:noFill/>
                </a:ln>
                <a:effectLst/>
                <a:uLnTx/>
                <a:uFillTx/>
                <a:latin typeface="Arial" pitchFamily="34" charset="0"/>
                <a:ea typeface="Times New Roman" panose="02020603050405020304" pitchFamily="18" charset="0"/>
                <a:cs typeface="Arial" pitchFamily="34" charset="0"/>
              </a:rPr>
              <a:t>Auswirkungen der Nachhaltigkeitsbelange auf die finanziellen Ergebnisse des Unternehmens</a:t>
            </a:r>
          </a:p>
        </p:txBody>
      </p:sp>
      <p:pic>
        <p:nvPicPr>
          <p:cNvPr id="30" name="Grafik 29" descr="Produktion mit einfarbiger Füllung">
            <a:extLst>
              <a:ext uri="{FF2B5EF4-FFF2-40B4-BE49-F238E27FC236}">
                <a16:creationId xmlns:a16="http://schemas.microsoft.com/office/drawing/2014/main" id="{7CD94F95-448B-197C-DCD3-AE28FED92B3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11963" y="3543483"/>
            <a:ext cx="1321983" cy="1321983"/>
          </a:xfrm>
          <a:prstGeom prst="rect">
            <a:avLst/>
          </a:prstGeom>
        </p:spPr>
      </p:pic>
      <p:sp>
        <p:nvSpPr>
          <p:cNvPr id="32" name="Titel 1">
            <a:extLst>
              <a:ext uri="{FF2B5EF4-FFF2-40B4-BE49-F238E27FC236}">
                <a16:creationId xmlns:a16="http://schemas.microsoft.com/office/drawing/2014/main" id="{77C4998F-A8E7-F9CB-AD80-9BFF8132B048}"/>
              </a:ext>
            </a:extLst>
          </p:cNvPr>
          <p:cNvSpPr txBox="1">
            <a:spLocks/>
          </p:cNvSpPr>
          <p:nvPr/>
        </p:nvSpPr>
        <p:spPr bwMode="auto">
          <a:xfrm>
            <a:off x="605953" y="944043"/>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kern="0" dirty="0"/>
              <a:t>Die Doppelte Wesentlichkeit als Grundprinzip</a:t>
            </a:r>
          </a:p>
        </p:txBody>
      </p:sp>
      <p:sp>
        <p:nvSpPr>
          <p:cNvPr id="6" name="Rechteck 5">
            <a:extLst>
              <a:ext uri="{FF2B5EF4-FFF2-40B4-BE49-F238E27FC236}">
                <a16:creationId xmlns:a16="http://schemas.microsoft.com/office/drawing/2014/main" id="{4AA4738B-86C5-517A-DC69-9BCDFED2E861}"/>
              </a:ext>
            </a:extLst>
          </p:cNvPr>
          <p:cNvSpPr/>
          <p:nvPr/>
        </p:nvSpPr>
        <p:spPr bwMode="auto">
          <a:xfrm>
            <a:off x="8751890" y="1981870"/>
            <a:ext cx="3056111" cy="278574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Wesentlichkeitsanalyse ist ein zentrales Instrument, um die Berichtsinhalte zu bestimmen.</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Ziel: Eingrenzung der Themen und Datenpunkte, die nach mindestens einer Perspektive wesentlich sind (</a:t>
            </a:r>
            <a:r>
              <a:rPr lang="de-DE" sz="1200" kern="100" dirty="0" err="1">
                <a:latin typeface="+mj-lt"/>
                <a:ea typeface="Calibri" panose="020F0502020204030204" pitchFamily="34" charset="0"/>
                <a:cs typeface="Times New Roman" panose="02020603050405020304" pitchFamily="18" charset="0"/>
              </a:rPr>
              <a:t>inside</a:t>
            </a:r>
            <a:r>
              <a:rPr lang="de-DE" sz="1200" kern="100" dirty="0">
                <a:latin typeface="+mj-lt"/>
                <a:ea typeface="Calibri" panose="020F0502020204030204" pitchFamily="34" charset="0"/>
                <a:cs typeface="Times New Roman" panose="02020603050405020304" pitchFamily="18" charset="0"/>
              </a:rPr>
              <a:t>-out und/oder outside-in).</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Durchführung ist in den ESRS klar geregelt. Neben übergeordneten Vorgaben gibt es auch themenspezifische. </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EFRAG hat eine Handreichung zur Durchführung der </a:t>
            </a:r>
            <a:r>
              <a:rPr lang="de-DE" sz="1200" kern="100" dirty="0" err="1">
                <a:latin typeface="+mj-lt"/>
                <a:ea typeface="Calibri" panose="020F0502020204030204" pitchFamily="34" charset="0"/>
                <a:cs typeface="Times New Roman" panose="02020603050405020304" pitchFamily="18" charset="0"/>
              </a:rPr>
              <a:t>Wesentlichkeisanalyse</a:t>
            </a:r>
            <a:r>
              <a:rPr lang="de-DE" sz="1200" kern="100" dirty="0">
                <a:latin typeface="+mj-lt"/>
                <a:ea typeface="Calibri" panose="020F0502020204030204" pitchFamily="34" charset="0"/>
                <a:cs typeface="Times New Roman" panose="02020603050405020304" pitchFamily="18" charset="0"/>
              </a:rPr>
              <a:t> für 2024 angekündigt.</a:t>
            </a:r>
          </a:p>
        </p:txBody>
      </p:sp>
      <p:sp>
        <p:nvSpPr>
          <p:cNvPr id="5" name="Sprechblase: rechteckig mit abgerundeten Ecken 4">
            <a:extLst>
              <a:ext uri="{FF2B5EF4-FFF2-40B4-BE49-F238E27FC236}">
                <a16:creationId xmlns:a16="http://schemas.microsoft.com/office/drawing/2014/main" id="{D0B2D86D-6670-E0EC-C1AD-77D037F8889C}"/>
              </a:ext>
            </a:extLst>
          </p:cNvPr>
          <p:cNvSpPr/>
          <p:nvPr/>
        </p:nvSpPr>
        <p:spPr>
          <a:xfrm>
            <a:off x="605953" y="4970575"/>
            <a:ext cx="3869628" cy="1410753"/>
          </a:xfrm>
          <a:prstGeom prst="wedgeRoundRectCallout">
            <a:avLst>
              <a:gd name="adj1" fmla="val -21937"/>
              <a:gd name="adj2" fmla="val -66360"/>
              <a:gd name="adj3" fmla="val 16667"/>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lgn="l" defTabSz="914377">
              <a:buFont typeface="Arial" panose="020B0604020202020204" pitchFamily="34" charset="0"/>
              <a:buChar char="•"/>
            </a:pPr>
            <a:r>
              <a:rPr lang="de-DE" sz="1200" dirty="0">
                <a:solidFill>
                  <a:schemeClr val="bg1"/>
                </a:solidFill>
              </a:rPr>
              <a:t>auf Umwelt-, Sozial- und Governance-Aspekte</a:t>
            </a:r>
          </a:p>
          <a:p>
            <a:pPr marL="228594" indent="-228594" algn="l" defTabSz="914377">
              <a:buFont typeface="Arial" panose="020B0604020202020204" pitchFamily="34" charset="0"/>
              <a:buChar char="•"/>
            </a:pPr>
            <a:r>
              <a:rPr lang="de-DE" sz="1200" dirty="0">
                <a:solidFill>
                  <a:schemeClr val="bg1"/>
                </a:solidFill>
              </a:rPr>
              <a:t>tatsächlich oder potenziell</a:t>
            </a:r>
          </a:p>
          <a:p>
            <a:pPr marL="228594" indent="-228594" algn="l" defTabSz="914377">
              <a:buFont typeface="Arial" panose="020B0604020202020204" pitchFamily="34" charset="0"/>
              <a:buChar char="•"/>
            </a:pPr>
            <a:r>
              <a:rPr lang="de-DE" sz="1200" dirty="0">
                <a:solidFill>
                  <a:schemeClr val="bg1"/>
                </a:solidFill>
              </a:rPr>
              <a:t>positiv und negativ</a:t>
            </a:r>
          </a:p>
          <a:p>
            <a:pPr marL="228594" indent="-228594" algn="l" defTabSz="914377">
              <a:buFont typeface="Arial" panose="020B0604020202020204" pitchFamily="34" charset="0"/>
              <a:buChar char="•"/>
            </a:pPr>
            <a:r>
              <a:rPr lang="de-DE" sz="1200" dirty="0">
                <a:solidFill>
                  <a:schemeClr val="bg1"/>
                </a:solidFill>
              </a:rPr>
              <a:t>inkl. Auswirkungen in der vor- und nachgelagerter Wertschöpfungskette, von Produkten/Dienstleistungen oder aus (in-) direkten Geschäftsbeziehungen</a:t>
            </a:r>
            <a:endParaRPr lang="de-DE" sz="1200" dirty="0">
              <a:solidFill>
                <a:schemeClr val="bg1"/>
              </a:solidFill>
              <a:latin typeface="Calibri"/>
            </a:endParaRPr>
          </a:p>
        </p:txBody>
      </p:sp>
      <p:sp>
        <p:nvSpPr>
          <p:cNvPr id="9" name="Sprechblase: rechteckig mit abgerundeten Ecken 8">
            <a:extLst>
              <a:ext uri="{FF2B5EF4-FFF2-40B4-BE49-F238E27FC236}">
                <a16:creationId xmlns:a16="http://schemas.microsoft.com/office/drawing/2014/main" id="{FB312CAE-5695-F658-58D0-90709087F7FE}"/>
              </a:ext>
            </a:extLst>
          </p:cNvPr>
          <p:cNvSpPr/>
          <p:nvPr/>
        </p:nvSpPr>
        <p:spPr>
          <a:xfrm>
            <a:off x="5303912" y="4970575"/>
            <a:ext cx="4636740" cy="1408578"/>
          </a:xfrm>
          <a:prstGeom prst="wedgeRoundRectCallout">
            <a:avLst>
              <a:gd name="adj1" fmla="val -21937"/>
              <a:gd name="adj2" fmla="val -66360"/>
              <a:gd name="adj3" fmla="val 16667"/>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lgn="l" defTabSz="914377">
              <a:buFont typeface="Arial" panose="020B0604020202020204" pitchFamily="34" charset="0"/>
              <a:buChar char="•"/>
            </a:pPr>
            <a:r>
              <a:rPr lang="de-DE" sz="1200" dirty="0">
                <a:solidFill>
                  <a:schemeClr val="bg1"/>
                </a:solidFill>
              </a:rPr>
              <a:t>auf Basis vergangener oder zukünftiger Ereignisse</a:t>
            </a:r>
          </a:p>
          <a:p>
            <a:pPr marL="228594" indent="-228594" algn="l" defTabSz="914377">
              <a:buFont typeface="Arial" panose="020B0604020202020204" pitchFamily="34" charset="0"/>
              <a:buChar char="•"/>
            </a:pPr>
            <a:r>
              <a:rPr lang="de-DE" sz="1200" dirty="0">
                <a:solidFill>
                  <a:schemeClr val="bg1"/>
                </a:solidFill>
              </a:rPr>
              <a:t>z. B. begründet in Veränderungen von</a:t>
            </a:r>
          </a:p>
          <a:p>
            <a:pPr marL="685794" lvl="1" indent="-228594" algn="l" defTabSz="914377">
              <a:buFont typeface="Arial" panose="020B0604020202020204" pitchFamily="34" charset="0"/>
              <a:buChar char="•"/>
            </a:pPr>
            <a:r>
              <a:rPr lang="de-DE" sz="1200" dirty="0">
                <a:solidFill>
                  <a:schemeClr val="bg1"/>
                </a:solidFill>
              </a:rPr>
              <a:t>Geschäftsbeziehungen</a:t>
            </a:r>
          </a:p>
          <a:p>
            <a:pPr marL="685794" lvl="1" indent="-228594" algn="l" defTabSz="914377">
              <a:buFont typeface="Arial" panose="020B0604020202020204" pitchFamily="34" charset="0"/>
              <a:buChar char="•"/>
            </a:pPr>
            <a:r>
              <a:rPr lang="de-DE" sz="1200" dirty="0">
                <a:solidFill>
                  <a:schemeClr val="bg1"/>
                </a:solidFill>
              </a:rPr>
              <a:t>Konditionen hinsichtlich der Nutzung, Beschaffung, Qualität oder Preise erforderlicher natürlicher, personeller oder sozialer Ressourcen</a:t>
            </a:r>
          </a:p>
        </p:txBody>
      </p:sp>
      <p:sp>
        <p:nvSpPr>
          <p:cNvPr id="7" name="Sprechblase: rechteckig mit abgerundeten Ecken 6">
            <a:extLst>
              <a:ext uri="{FF2B5EF4-FFF2-40B4-BE49-F238E27FC236}">
                <a16:creationId xmlns:a16="http://schemas.microsoft.com/office/drawing/2014/main" id="{9ECC5D1B-5518-D1FE-CA84-2BB1C405D6A8}"/>
              </a:ext>
            </a:extLst>
          </p:cNvPr>
          <p:cNvSpPr/>
          <p:nvPr/>
        </p:nvSpPr>
        <p:spPr>
          <a:xfrm>
            <a:off x="8711014" y="1069978"/>
            <a:ext cx="3096987" cy="727962"/>
          </a:xfrm>
          <a:prstGeom prst="wedgeRoundRectCallout">
            <a:avLst>
              <a:gd name="adj1" fmla="val -59015"/>
              <a:gd name="adj2" fmla="val -2718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rgbClr val="000000"/>
                </a:solidFill>
                <a:latin typeface="Arial"/>
                <a:ea typeface="ＭＳ Ｐゴシック"/>
              </a:rPr>
              <a:t>Ausführlichere Informationen finden Sie im BIHK-Webinar und der demnächst erscheinenden EFRAG Arbeitshilfe (</a:t>
            </a:r>
            <a:r>
              <a:rPr lang="de-DE" sz="1200" kern="0" dirty="0">
                <a:solidFill>
                  <a:schemeClr val="tx1"/>
                </a:solidFill>
                <a:latin typeface="Arial"/>
                <a:ea typeface="ＭＳ Ｐゴシック"/>
                <a:hlinkClick r:id="rId6" action="ppaction://hlinksldjump">
                  <a:extLst>
                    <a:ext uri="{A12FA001-AC4F-418D-AE19-62706E023703}">
                      <ahyp:hlinkClr xmlns:ahyp="http://schemas.microsoft.com/office/drawing/2018/hyperlinkcolor" val="tx"/>
                    </a:ext>
                  </a:extLst>
                </a:hlinkClick>
              </a:rPr>
              <a:t>unter Ressourcen</a:t>
            </a:r>
            <a:r>
              <a:rPr lang="de-DE" sz="1200" kern="0" dirty="0">
                <a:solidFill>
                  <a:schemeClr val="tx1"/>
                </a:solidFill>
                <a:latin typeface="Arial"/>
                <a:ea typeface="ＭＳ Ｐゴシック"/>
              </a:rPr>
              <a:t>).</a:t>
            </a:r>
          </a:p>
        </p:txBody>
      </p:sp>
      <p:sp>
        <p:nvSpPr>
          <p:cNvPr id="8" name="Fußzeilenplatzhalter 3">
            <a:extLst>
              <a:ext uri="{FF2B5EF4-FFF2-40B4-BE49-F238E27FC236}">
                <a16:creationId xmlns:a16="http://schemas.microsoft.com/office/drawing/2014/main" id="{1F3DE3A8-B1A4-9A04-EE74-E964B9022F7F}"/>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83EB5B7E-4428-54D8-4EC1-9DF5AE171069}"/>
              </a:ext>
            </a:extLst>
          </p:cNvPr>
          <p:cNvSpPr txBox="1"/>
          <p:nvPr/>
        </p:nvSpPr>
        <p:spPr>
          <a:xfrm>
            <a:off x="605953" y="3536513"/>
            <a:ext cx="2206877" cy="1015663"/>
          </a:xfrm>
          <a:prstGeom prst="rect">
            <a:avLst/>
          </a:prstGeom>
          <a:solidFill>
            <a:srgbClr val="5E7D3F"/>
          </a:solidFill>
        </p:spPr>
        <p:txBody>
          <a:bodyPr wrap="square" rtlCol="0">
            <a:spAutoFit/>
          </a:bodyPr>
          <a:lstStyle/>
          <a:p>
            <a:pPr algn="l"/>
            <a:r>
              <a:rPr lang="de-DE" sz="1200" dirty="0">
                <a:solidFill>
                  <a:schemeClr val="bg1"/>
                </a:solidFill>
              </a:rPr>
              <a:t>Beispiel Klima: </a:t>
            </a:r>
            <a:br>
              <a:rPr lang="de-DE" sz="1200" dirty="0">
                <a:solidFill>
                  <a:schemeClr val="bg1"/>
                </a:solidFill>
              </a:rPr>
            </a:br>
            <a:r>
              <a:rPr lang="de-DE" sz="1200" dirty="0">
                <a:solidFill>
                  <a:schemeClr val="bg1"/>
                </a:solidFill>
              </a:rPr>
              <a:t>„Inwiefern beeinflusst das Unternehmen durch seine Geschäftstätigkeit  den  Klimawandel?“</a:t>
            </a:r>
          </a:p>
        </p:txBody>
      </p:sp>
      <p:sp>
        <p:nvSpPr>
          <p:cNvPr id="10" name="Textfeld 9">
            <a:extLst>
              <a:ext uri="{FF2B5EF4-FFF2-40B4-BE49-F238E27FC236}">
                <a16:creationId xmlns:a16="http://schemas.microsoft.com/office/drawing/2014/main" id="{AAF08778-6FBB-8502-BAC8-7205B98C3D18}"/>
              </a:ext>
            </a:extLst>
          </p:cNvPr>
          <p:cNvSpPr txBox="1"/>
          <p:nvPr/>
        </p:nvSpPr>
        <p:spPr>
          <a:xfrm>
            <a:off x="5733079" y="3543483"/>
            <a:ext cx="2468586" cy="1015663"/>
          </a:xfrm>
          <a:prstGeom prst="rect">
            <a:avLst/>
          </a:prstGeom>
          <a:solidFill>
            <a:srgbClr val="5E7D3F"/>
          </a:solidFill>
        </p:spPr>
        <p:txBody>
          <a:bodyPr wrap="square" lIns="72000" rIns="72000" rtlCol="0">
            <a:spAutoFit/>
          </a:bodyPr>
          <a:lstStyle/>
          <a:p>
            <a:pPr algn="l"/>
            <a:r>
              <a:rPr lang="de-DE" sz="1200" dirty="0">
                <a:solidFill>
                  <a:schemeClr val="bg1"/>
                </a:solidFill>
              </a:rPr>
              <a:t>Beispiel Klima: </a:t>
            </a:r>
            <a:br>
              <a:rPr lang="de-DE" sz="1200" dirty="0">
                <a:solidFill>
                  <a:schemeClr val="bg1"/>
                </a:solidFill>
              </a:rPr>
            </a:br>
            <a:r>
              <a:rPr lang="de-DE" sz="1200" dirty="0">
                <a:solidFill>
                  <a:schemeClr val="bg1"/>
                </a:solidFill>
              </a:rPr>
              <a:t>„Inwiefern hat der Klimawandel Auswirkungen auf die finanziellen Ergebnisse, Risiken und Chancen des Unternehmens?“</a:t>
            </a:r>
          </a:p>
        </p:txBody>
      </p:sp>
    </p:spTree>
    <p:extLst>
      <p:ext uri="{BB962C8B-B14F-4D97-AF65-F5344CB8AC3E}">
        <p14:creationId xmlns:p14="http://schemas.microsoft.com/office/powerpoint/2010/main" val="4056513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C28101-268E-2582-4D0E-7B43BF1954A9}"/>
              </a:ext>
            </a:extLst>
          </p:cNvPr>
          <p:cNvSpPr>
            <a:spLocks noGrp="1"/>
          </p:cNvSpPr>
          <p:nvPr>
            <p:ph type="title"/>
          </p:nvPr>
        </p:nvSpPr>
        <p:spPr/>
        <p:txBody>
          <a:bodyPr/>
          <a:lstStyle/>
          <a:p>
            <a:r>
              <a:rPr lang="de-DE" dirty="0"/>
              <a:t>Durchführung der Wesentlichkeitsanalyse</a:t>
            </a:r>
          </a:p>
        </p:txBody>
      </p:sp>
      <p:sp>
        <p:nvSpPr>
          <p:cNvPr id="6" name="Inhaltsplatzhalter 5">
            <a:extLst>
              <a:ext uri="{FF2B5EF4-FFF2-40B4-BE49-F238E27FC236}">
                <a16:creationId xmlns:a16="http://schemas.microsoft.com/office/drawing/2014/main" id="{45DD1684-084A-A33F-E2E0-F8B02C76279D}"/>
              </a:ext>
            </a:extLst>
          </p:cNvPr>
          <p:cNvSpPr>
            <a:spLocks noGrp="1"/>
          </p:cNvSpPr>
          <p:nvPr>
            <p:ph idx="1"/>
          </p:nvPr>
        </p:nvSpPr>
        <p:spPr>
          <a:xfrm>
            <a:off x="551383" y="1628776"/>
            <a:ext cx="5423968" cy="4846636"/>
          </a:xfrm>
        </p:spPr>
        <p:txBody>
          <a:bodyPr/>
          <a:lstStyle/>
          <a:p>
            <a:pPr marL="0" indent="0">
              <a:buNone/>
            </a:pPr>
            <a:r>
              <a:rPr lang="de-DE" dirty="0">
                <a:latin typeface="+mj-lt"/>
              </a:rPr>
              <a:t>Mit der Wesentlichkeitsanalyse identifizieren Sie die wesentlichen Themen Ihres Unternehmens, über die dann im Nachhaltigkeitsbericht berichtet wird.</a:t>
            </a:r>
          </a:p>
          <a:p>
            <a:r>
              <a:rPr lang="de-DE" dirty="0">
                <a:latin typeface="+mj-lt"/>
              </a:rPr>
              <a:t>Bei der Wesentlichkeitsanalyse werden die Themen inklusive der Unterthemen und Unterunterthemen betrachtet, (siehe Themenhierarchie rechts am Beispiel E1, E2 und E3).</a:t>
            </a:r>
          </a:p>
          <a:p>
            <a:r>
              <a:rPr lang="de-DE" dirty="0">
                <a:latin typeface="+mj-lt"/>
              </a:rPr>
              <a:t>Für die Inside-out-Perspektive werden die positiven und negativen sowie jeweils die dazugehörigen tatsächlichen und potenziellen Auswirkungen entlang der Wertschöpfungskette betrachtet. Die Bewertung soll nach folgenden Kriterien erfolgen: </a:t>
            </a:r>
          </a:p>
          <a:p>
            <a:pPr lvl="1">
              <a:lnSpc>
                <a:spcPct val="100000"/>
              </a:lnSpc>
              <a:spcBef>
                <a:spcPts val="600"/>
              </a:spcBef>
              <a:buFont typeface="Arial" panose="020B0604020202020204" pitchFamily="34" charset="0"/>
              <a:buChar char="•"/>
            </a:pPr>
            <a:r>
              <a:rPr kumimoji="0" lang="de-DE" sz="1100" b="1" i="0" u="none" strike="noStrike" kern="1200" cap="none" spc="0" normalizeH="0" baseline="0" noProof="0" dirty="0">
                <a:ln>
                  <a:noFill/>
                </a:ln>
                <a:effectLst/>
                <a:uLnTx/>
                <a:uFillTx/>
                <a:latin typeface="+mj-lt"/>
                <a:cs typeface="Arial" pitchFamily="34" charset="0"/>
              </a:rPr>
              <a:t>Ausmaß </a:t>
            </a:r>
            <a:endParaRPr kumimoji="0" lang="de-DE" sz="1100" b="0" i="0" u="none" strike="noStrike" kern="1200" cap="none" spc="0" normalizeH="0" baseline="0" noProof="0" dirty="0">
              <a:ln>
                <a:noFill/>
              </a:ln>
              <a:effectLst/>
              <a:uLnTx/>
              <a:uFillTx/>
              <a:latin typeface="+mj-lt"/>
              <a:cs typeface="Arial" pitchFamily="34" charset="0"/>
            </a:endParaRPr>
          </a:p>
          <a:p>
            <a:pPr lvl="1">
              <a:lnSpc>
                <a:spcPct val="100000"/>
              </a:lnSpc>
              <a:spcBef>
                <a:spcPts val="600"/>
              </a:spcBef>
              <a:buFont typeface="Arial" panose="020B0604020202020204" pitchFamily="34" charset="0"/>
              <a:buChar char="•"/>
            </a:pPr>
            <a:r>
              <a:rPr kumimoji="0" lang="de-DE" sz="1100" b="1" i="0" u="none" strike="noStrike" kern="1200" cap="none" spc="0" normalizeH="0" baseline="0" noProof="0" dirty="0">
                <a:ln>
                  <a:noFill/>
                </a:ln>
                <a:effectLst/>
                <a:uLnTx/>
                <a:uFillTx/>
                <a:latin typeface="+mj-lt"/>
                <a:cs typeface="Arial" pitchFamily="34" charset="0"/>
              </a:rPr>
              <a:t>Umfang</a:t>
            </a:r>
            <a:r>
              <a:rPr kumimoji="0" lang="de-DE" sz="1100" b="0" i="0" u="none" strike="noStrike" kern="1200" cap="none" spc="0" normalizeH="0" baseline="0" noProof="0" dirty="0">
                <a:ln>
                  <a:noFill/>
                </a:ln>
                <a:effectLst/>
                <a:uLnTx/>
                <a:uFillTx/>
                <a:latin typeface="+mj-lt"/>
                <a:cs typeface="Arial" pitchFamily="34" charset="0"/>
              </a:rPr>
              <a:t> </a:t>
            </a:r>
            <a:endParaRPr lang="de-DE" sz="1100" kern="1200" dirty="0">
              <a:latin typeface="+mj-lt"/>
              <a:cs typeface="Arial" pitchFamily="34" charset="0"/>
            </a:endParaRPr>
          </a:p>
          <a:p>
            <a:pPr lvl="1">
              <a:lnSpc>
                <a:spcPct val="100000"/>
              </a:lnSpc>
              <a:spcBef>
                <a:spcPts val="600"/>
              </a:spcBef>
              <a:buFont typeface="Arial" panose="020B0604020202020204" pitchFamily="34" charset="0"/>
              <a:buChar char="•"/>
            </a:pPr>
            <a:r>
              <a:rPr kumimoji="0" lang="de-DE" sz="1100" i="0" u="none" strike="noStrike" kern="1200" cap="none" spc="0" normalizeH="0" baseline="0" noProof="0" dirty="0">
                <a:ln>
                  <a:noFill/>
                </a:ln>
                <a:effectLst/>
                <a:uLnTx/>
                <a:uFillTx/>
                <a:latin typeface="+mj-lt"/>
                <a:cs typeface="Arial" pitchFamily="34" charset="0"/>
              </a:rPr>
              <a:t>Bei negativ: zusätzlich </a:t>
            </a:r>
            <a:r>
              <a:rPr kumimoji="0" lang="de-DE" sz="1100" b="1" i="0" u="none" strike="noStrike" kern="1200" cap="none" spc="0" normalizeH="0" baseline="0" noProof="0" dirty="0">
                <a:ln>
                  <a:noFill/>
                </a:ln>
                <a:effectLst/>
                <a:uLnTx/>
                <a:uFillTx/>
                <a:latin typeface="+mj-lt"/>
                <a:cs typeface="Arial" pitchFamily="34" charset="0"/>
              </a:rPr>
              <a:t>Unabänderlichkeit</a:t>
            </a:r>
            <a:r>
              <a:rPr kumimoji="0" lang="de-DE" sz="1100" b="0" i="0" u="none" strike="noStrike" kern="1200" cap="none" spc="0" normalizeH="0" baseline="0" noProof="0" dirty="0">
                <a:ln>
                  <a:noFill/>
                </a:ln>
                <a:effectLst/>
                <a:uLnTx/>
                <a:uFillTx/>
                <a:latin typeface="+mj-lt"/>
                <a:cs typeface="Arial" pitchFamily="34" charset="0"/>
              </a:rPr>
              <a:t> </a:t>
            </a:r>
          </a:p>
          <a:p>
            <a:pPr lvl="1">
              <a:lnSpc>
                <a:spcPct val="100000"/>
              </a:lnSpc>
              <a:spcBef>
                <a:spcPts val="600"/>
              </a:spcBef>
              <a:buFont typeface="Arial" panose="020B0604020202020204" pitchFamily="34" charset="0"/>
              <a:buChar char="•"/>
            </a:pPr>
            <a:r>
              <a:rPr lang="de-DE" sz="1100" kern="1200" dirty="0">
                <a:latin typeface="+mj-lt"/>
                <a:cs typeface="Arial" pitchFamily="34" charset="0"/>
              </a:rPr>
              <a:t>Bei potentiell: zusätzlich </a:t>
            </a:r>
            <a:r>
              <a:rPr lang="de-DE" sz="1100" b="1" kern="1200" dirty="0">
                <a:latin typeface="+mj-lt"/>
                <a:cs typeface="Arial" pitchFamily="34" charset="0"/>
              </a:rPr>
              <a:t>Wahrscheinlichkeit</a:t>
            </a:r>
            <a:r>
              <a:rPr lang="de-DE" sz="1100" kern="1200" dirty="0">
                <a:latin typeface="+mj-lt"/>
                <a:cs typeface="Arial" pitchFamily="34" charset="0"/>
              </a:rPr>
              <a:t> </a:t>
            </a:r>
          </a:p>
          <a:p>
            <a:pPr marL="187325" lvl="1">
              <a:buFont typeface="Arial" panose="020B0604020202020204" pitchFamily="34" charset="0"/>
              <a:buChar char="•"/>
            </a:pPr>
            <a:r>
              <a:rPr lang="de-DE" kern="1200" dirty="0">
                <a:latin typeface="+mj-lt"/>
                <a:cs typeface="Arial" pitchFamily="34" charset="0"/>
              </a:rPr>
              <a:t>Für die Outside-in-Perspektive werden im</a:t>
            </a:r>
            <a:r>
              <a:rPr lang="de-DE" dirty="0">
                <a:latin typeface="+mj-lt"/>
                <a:cs typeface="+mn-cs"/>
              </a:rPr>
              <a:t> zweiten Schritt die finanziellen Chancen und Risiken nach folgenden Kriterien bewertet:</a:t>
            </a:r>
            <a:endParaRPr kumimoji="0" lang="de-DE" sz="1200" b="0" i="0" u="none" strike="noStrike" kern="1200" cap="none" spc="0" normalizeH="0" baseline="0" noProof="0" dirty="0">
              <a:ln>
                <a:noFill/>
              </a:ln>
              <a:effectLst/>
              <a:uLnTx/>
              <a:uFillTx/>
              <a:latin typeface="+mj-lt"/>
              <a:cs typeface="Arial" pitchFamily="34" charset="0"/>
            </a:endParaRPr>
          </a:p>
          <a:p>
            <a:pPr lvl="1">
              <a:lnSpc>
                <a:spcPct val="100000"/>
              </a:lnSpc>
              <a:spcBef>
                <a:spcPts val="600"/>
              </a:spcBef>
              <a:buFont typeface="Arial" panose="020B0604020202020204" pitchFamily="34" charset="0"/>
              <a:buChar char="•"/>
            </a:pPr>
            <a:r>
              <a:rPr lang="de-DE" sz="1100" b="1" kern="1200" dirty="0">
                <a:latin typeface="+mj-lt"/>
                <a:cs typeface="Arial" pitchFamily="34" charset="0"/>
              </a:rPr>
              <a:t>Ausmaß</a:t>
            </a:r>
          </a:p>
          <a:p>
            <a:pPr lvl="1">
              <a:lnSpc>
                <a:spcPct val="100000"/>
              </a:lnSpc>
              <a:spcBef>
                <a:spcPts val="600"/>
              </a:spcBef>
              <a:buFont typeface="Arial" panose="020B0604020202020204" pitchFamily="34" charset="0"/>
              <a:buChar char="•"/>
            </a:pPr>
            <a:r>
              <a:rPr lang="de-DE" sz="1100" b="1" kern="1200" dirty="0">
                <a:latin typeface="+mj-lt"/>
                <a:cs typeface="Arial" pitchFamily="34" charset="0"/>
              </a:rPr>
              <a:t>Wahrscheinlichkeit</a:t>
            </a:r>
          </a:p>
          <a:p>
            <a:pPr marL="0" lvl="1" indent="0">
              <a:buNone/>
            </a:pPr>
            <a:r>
              <a:rPr lang="de-DE" kern="1200" dirty="0">
                <a:solidFill>
                  <a:srgbClr val="262626"/>
                </a:solidFill>
                <a:latin typeface="+mj-lt"/>
                <a:cs typeface="Arial" pitchFamily="34" charset="0"/>
              </a:rPr>
              <a:t>In diesem Schritt sollen Interessenträger mitwirken. Welche Form der Einbindung Sie wählen, obliegt Ihnen. </a:t>
            </a:r>
            <a:endParaRPr kumimoji="0" lang="de-DE" sz="1200" i="0" u="none" strike="noStrike" kern="1200" cap="none" spc="0" normalizeH="0" baseline="0" noProof="0" dirty="0">
              <a:ln>
                <a:noFill/>
              </a:ln>
              <a:solidFill>
                <a:srgbClr val="262626"/>
              </a:solidFill>
              <a:effectLst/>
              <a:uLnTx/>
              <a:uFillTx/>
              <a:latin typeface="+mj-lt"/>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mj-lt"/>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mj-lt"/>
              <a:cs typeface="Arial" pitchFamily="34" charset="0"/>
            </a:endParaRPr>
          </a:p>
          <a:p>
            <a:pPr lvl="1"/>
            <a:endParaRPr lang="de-DE" dirty="0">
              <a:latin typeface="+mj-lt"/>
            </a:endParaRPr>
          </a:p>
        </p:txBody>
      </p:sp>
      <p:sp>
        <p:nvSpPr>
          <p:cNvPr id="5" name="Foliennummernplatzhalter 4">
            <a:extLst>
              <a:ext uri="{FF2B5EF4-FFF2-40B4-BE49-F238E27FC236}">
                <a16:creationId xmlns:a16="http://schemas.microsoft.com/office/drawing/2014/main" id="{A86BD654-0911-6023-2BD7-BF8D1C7FCC8A}"/>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 name="Textplatzhalter 1">
            <a:extLst>
              <a:ext uri="{FF2B5EF4-FFF2-40B4-BE49-F238E27FC236}">
                <a16:creationId xmlns:a16="http://schemas.microsoft.com/office/drawing/2014/main" id="{629C8715-36EF-CE74-CB87-4BF02763625B}"/>
              </a:ext>
            </a:extLst>
          </p:cNvPr>
          <p:cNvSpPr txBox="1">
            <a:spLocks/>
          </p:cNvSpPr>
          <p:nvPr/>
        </p:nvSpPr>
        <p:spPr>
          <a:xfrm>
            <a:off x="639379" y="1773521"/>
            <a:ext cx="1568189" cy="4680049"/>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193675" marR="0" lvl="0" indent="-193675" algn="l" defTabSz="914400" rtl="0" eaLnBrk="1" fontAlgn="base" latinLnBrk="0" hangingPunct="1">
              <a:lnSpc>
                <a:spcPts val="1600"/>
              </a:lnSpc>
              <a:spcBef>
                <a:spcPts val="600"/>
              </a:spcBef>
              <a:spcAft>
                <a:spcPts val="600"/>
              </a:spcAft>
              <a:buClr>
                <a:srgbClr val="000000"/>
              </a:buClr>
              <a:buSzTx/>
              <a:buFont typeface="Courier New" panose="02070309020205020404" pitchFamily="49" charset="0"/>
              <a:buChar char="□"/>
              <a:tabLst/>
              <a:defRPr/>
            </a:pPr>
            <a:endParaRPr kumimoji="0" lang="de-DE" sz="1600" b="0" i="0" u="none" strike="noStrike" kern="0" cap="none" spc="0" normalizeH="0" baseline="0" noProof="0" dirty="0">
              <a:ln>
                <a:noFill/>
              </a:ln>
              <a:solidFill>
                <a:srgbClr val="000000"/>
              </a:solidFill>
              <a:effectLst/>
              <a:uLnTx/>
              <a:uFillTx/>
              <a:latin typeface="Arial"/>
              <a:ea typeface="ＭＳ Ｐゴシック"/>
              <a:cs typeface="+mn-cs"/>
            </a:endParaRPr>
          </a:p>
        </p:txBody>
      </p:sp>
      <p:graphicFrame>
        <p:nvGraphicFramePr>
          <p:cNvPr id="7" name="Tabelle 5">
            <a:extLst>
              <a:ext uri="{FF2B5EF4-FFF2-40B4-BE49-F238E27FC236}">
                <a16:creationId xmlns:a16="http://schemas.microsoft.com/office/drawing/2014/main" id="{89E5984E-1A36-A313-8BAE-DCBC2003701B}"/>
              </a:ext>
            </a:extLst>
          </p:cNvPr>
          <p:cNvGraphicFramePr>
            <a:graphicFrameLocks noGrp="1"/>
          </p:cNvGraphicFramePr>
          <p:nvPr/>
        </p:nvGraphicFramePr>
        <p:xfrm>
          <a:off x="6384032" y="1700693"/>
          <a:ext cx="5423968" cy="4405245"/>
        </p:xfrm>
        <a:graphic>
          <a:graphicData uri="http://schemas.openxmlformats.org/drawingml/2006/table">
            <a:tbl>
              <a:tblPr firstRow="1" bandRow="1">
                <a:tableStyleId>{69012ECD-51FC-41F1-AA8D-1B2483CD663E}</a:tableStyleId>
              </a:tblPr>
              <a:tblGrid>
                <a:gridCol w="1025654">
                  <a:extLst>
                    <a:ext uri="{9D8B030D-6E8A-4147-A177-3AD203B41FA5}">
                      <a16:colId xmlns:a16="http://schemas.microsoft.com/office/drawing/2014/main" val="1846293210"/>
                    </a:ext>
                  </a:extLst>
                </a:gridCol>
                <a:gridCol w="961954">
                  <a:extLst>
                    <a:ext uri="{9D8B030D-6E8A-4147-A177-3AD203B41FA5}">
                      <a16:colId xmlns:a16="http://schemas.microsoft.com/office/drawing/2014/main" val="2831701129"/>
                    </a:ext>
                  </a:extLst>
                </a:gridCol>
                <a:gridCol w="1863383">
                  <a:extLst>
                    <a:ext uri="{9D8B030D-6E8A-4147-A177-3AD203B41FA5}">
                      <a16:colId xmlns:a16="http://schemas.microsoft.com/office/drawing/2014/main" val="1613393804"/>
                    </a:ext>
                  </a:extLst>
                </a:gridCol>
                <a:gridCol w="1572977">
                  <a:extLst>
                    <a:ext uri="{9D8B030D-6E8A-4147-A177-3AD203B41FA5}">
                      <a16:colId xmlns:a16="http://schemas.microsoft.com/office/drawing/2014/main" val="594825535"/>
                    </a:ext>
                  </a:extLst>
                </a:gridCol>
              </a:tblGrid>
              <a:tr h="538360">
                <a:tc>
                  <a:txBody>
                    <a:bodyPr/>
                    <a:lstStyle/>
                    <a:p>
                      <a:r>
                        <a:rPr lang="de-DE" sz="950" dirty="0">
                          <a:solidFill>
                            <a:schemeClr val="bg1"/>
                          </a:solidFill>
                          <a:latin typeface="+mj-lt"/>
                        </a:rPr>
                        <a:t>Themenbez. ESRS</a:t>
                      </a:r>
                    </a:p>
                  </a:txBody>
                  <a:tcPr marL="121920" marR="121920" marT="60960" marB="60960">
                    <a:solidFill>
                      <a:srgbClr val="3B687F"/>
                    </a:solidFill>
                  </a:tcPr>
                </a:tc>
                <a:tc>
                  <a:txBody>
                    <a:bodyPr/>
                    <a:lstStyle/>
                    <a:p>
                      <a:r>
                        <a:rPr lang="de-DE" sz="950" dirty="0">
                          <a:solidFill>
                            <a:schemeClr val="bg1"/>
                          </a:solidFill>
                          <a:latin typeface="+mj-lt"/>
                        </a:rPr>
                        <a:t>Thema</a:t>
                      </a:r>
                    </a:p>
                  </a:txBody>
                  <a:tcPr marL="121920" marR="121920" marT="60960" marB="60960">
                    <a:solidFill>
                      <a:srgbClr val="3B687F"/>
                    </a:solidFill>
                  </a:tcPr>
                </a:tc>
                <a:tc>
                  <a:txBody>
                    <a:bodyPr/>
                    <a:lstStyle/>
                    <a:p>
                      <a:r>
                        <a:rPr lang="de-DE" sz="950" dirty="0">
                          <a:solidFill>
                            <a:schemeClr val="bg1"/>
                          </a:solidFill>
                          <a:latin typeface="+mj-lt"/>
                        </a:rPr>
                        <a:t>Unterthema</a:t>
                      </a:r>
                    </a:p>
                  </a:txBody>
                  <a:tcPr marL="121920" marR="121920" marT="60960" marB="60960">
                    <a:solidFill>
                      <a:srgbClr val="3B687F"/>
                    </a:solidFill>
                  </a:tcPr>
                </a:tc>
                <a:tc>
                  <a:txBody>
                    <a:bodyPr/>
                    <a:lstStyle/>
                    <a:p>
                      <a:r>
                        <a:rPr lang="de-DE" sz="950" dirty="0">
                          <a:solidFill>
                            <a:schemeClr val="bg1"/>
                          </a:solidFill>
                          <a:latin typeface="+mj-lt"/>
                        </a:rPr>
                        <a:t>Unterunterthema</a:t>
                      </a:r>
                    </a:p>
                  </a:txBody>
                  <a:tcPr marL="121920" marR="121920" marT="60960" marB="60960">
                    <a:solidFill>
                      <a:srgbClr val="3B687F"/>
                    </a:solidFill>
                  </a:tcPr>
                </a:tc>
                <a:extLst>
                  <a:ext uri="{0D108BD9-81ED-4DB2-BD59-A6C34878D82A}">
                    <a16:rowId xmlns:a16="http://schemas.microsoft.com/office/drawing/2014/main" val="1309162679"/>
                  </a:ext>
                </a:extLst>
              </a:tr>
              <a:tr h="727445">
                <a:tc>
                  <a:txBody>
                    <a:bodyPr/>
                    <a:lstStyle/>
                    <a:p>
                      <a:pPr marL="11430">
                        <a:lnSpc>
                          <a:spcPct val="107000"/>
                        </a:lnSpc>
                        <a:spcBef>
                          <a:spcPts val="400"/>
                        </a:spcBef>
                        <a:spcAft>
                          <a:spcPts val="0"/>
                        </a:spcAft>
                      </a:pPr>
                      <a:r>
                        <a:rPr lang="de-DE" sz="950" b="1" kern="100" dirty="0">
                          <a:solidFill>
                            <a:srgbClr val="000000"/>
                          </a:solidFill>
                          <a:effectLst/>
                          <a:latin typeface="+mj-lt"/>
                        </a:rPr>
                        <a:t>  ESRS E1 </a:t>
                      </a:r>
                      <a:endParaRPr lang="de-DE" sz="950" b="1" kern="100" dirty="0">
                        <a:solidFill>
                          <a:srgbClr val="000000"/>
                        </a:solidFill>
                        <a:effectLst/>
                        <a:latin typeface="+mj-lt"/>
                        <a:ea typeface="Times New Roman" panose="02020603050405020304" pitchFamily="18" charset="0"/>
                        <a:cs typeface="Arial" panose="020B0604020202020204" pitchFamily="34" charset="0"/>
                      </a:endParaRPr>
                    </a:p>
                  </a:txBody>
                  <a:tcPr marL="0" marR="0" marT="0" marB="0"/>
                </a:tc>
                <a:tc>
                  <a:txBody>
                    <a:bodyPr/>
                    <a:lstStyle/>
                    <a:p>
                      <a:r>
                        <a:rPr lang="de-DE" sz="950" kern="1200" dirty="0">
                          <a:solidFill>
                            <a:srgbClr val="000000"/>
                          </a:solidFill>
                          <a:effectLst/>
                          <a:latin typeface="+mj-lt"/>
                        </a:rPr>
                        <a:t>Klimawandel</a:t>
                      </a:r>
                      <a:r>
                        <a:rPr lang="de-DE" sz="950" kern="1200" baseline="-25000" dirty="0">
                          <a:solidFill>
                            <a:srgbClr val="000000"/>
                          </a:solidFill>
                          <a:effectLst/>
                          <a:latin typeface="+mj-lt"/>
                        </a:rPr>
                        <a:t> </a:t>
                      </a:r>
                      <a:endParaRPr lang="de-DE" sz="950" dirty="0">
                        <a:solidFill>
                          <a:srgbClr val="000000"/>
                        </a:solidFill>
                        <a:latin typeface="+mj-lt"/>
                      </a:endParaRPr>
                    </a:p>
                  </a:txBody>
                  <a:tcPr marL="121920" marR="121920" marT="60960" marB="60960"/>
                </a:tc>
                <a:tc>
                  <a:txBody>
                    <a:bodyPr/>
                    <a:lstStyle/>
                    <a:p>
                      <a:pPr marL="180975" lvl="0" indent="-180975" fontAlgn="base">
                        <a:buFont typeface="Arial" panose="020B0604020202020204" pitchFamily="34" charset="0"/>
                        <a:buChar char="•"/>
                      </a:pPr>
                      <a:r>
                        <a:rPr lang="de-DE" sz="950" u="none" strike="noStrike" kern="1200" dirty="0">
                          <a:solidFill>
                            <a:srgbClr val="000000"/>
                          </a:solidFill>
                          <a:effectLst/>
                          <a:latin typeface="+mj-lt"/>
                        </a:rPr>
                        <a:t>Anpassung an den Klimawandel </a:t>
                      </a:r>
                    </a:p>
                    <a:p>
                      <a:pPr marL="180975" lvl="0" indent="-180975" fontAlgn="base">
                        <a:buFont typeface="Arial" panose="020B0604020202020204" pitchFamily="34" charset="0"/>
                        <a:buChar char="•"/>
                      </a:pPr>
                      <a:r>
                        <a:rPr lang="de-DE" sz="950" u="none" strike="noStrike" kern="1200" dirty="0">
                          <a:solidFill>
                            <a:srgbClr val="000000"/>
                          </a:solidFill>
                          <a:effectLst/>
                          <a:latin typeface="+mj-lt"/>
                        </a:rPr>
                        <a:t>Klimaschutz </a:t>
                      </a:r>
                    </a:p>
                    <a:p>
                      <a:pPr marL="180975" indent="-180975">
                        <a:buFont typeface="Arial" panose="020B0604020202020204" pitchFamily="34" charset="0"/>
                        <a:buChar char="•"/>
                      </a:pPr>
                      <a:r>
                        <a:rPr lang="de-DE" sz="950" kern="1200" dirty="0">
                          <a:solidFill>
                            <a:srgbClr val="000000"/>
                          </a:solidFill>
                          <a:effectLst/>
                          <a:latin typeface="+mj-lt"/>
                        </a:rPr>
                        <a:t>Energie </a:t>
                      </a:r>
                      <a:endParaRPr lang="de-DE" sz="950" dirty="0">
                        <a:solidFill>
                          <a:srgbClr val="000000"/>
                        </a:solidFill>
                        <a:latin typeface="+mj-lt"/>
                      </a:endParaRPr>
                    </a:p>
                  </a:txBody>
                  <a:tcPr marL="121920" marR="121920" marT="60960" marB="60960"/>
                </a:tc>
                <a:tc>
                  <a:txBody>
                    <a:bodyPr/>
                    <a:lstStyle/>
                    <a:p>
                      <a:r>
                        <a:rPr lang="de-DE" sz="950" dirty="0">
                          <a:latin typeface="+mj-lt"/>
                        </a:rPr>
                        <a:t>- </a:t>
                      </a:r>
                    </a:p>
                  </a:txBody>
                  <a:tcPr marL="121920" marR="121920" marT="60960" marB="60960"/>
                </a:tc>
                <a:extLst>
                  <a:ext uri="{0D108BD9-81ED-4DB2-BD59-A6C34878D82A}">
                    <a16:rowId xmlns:a16="http://schemas.microsoft.com/office/drawing/2014/main" val="222973512"/>
                  </a:ext>
                </a:extLst>
              </a:tr>
              <a:tr h="1545765">
                <a:tc>
                  <a:txBody>
                    <a:bodyPr/>
                    <a:lstStyle/>
                    <a:p>
                      <a:r>
                        <a:rPr lang="de-DE" sz="950" b="1" dirty="0">
                          <a:solidFill>
                            <a:srgbClr val="000000"/>
                          </a:solidFill>
                          <a:latin typeface="+mj-lt"/>
                        </a:rPr>
                        <a:t>ESRS E2</a:t>
                      </a:r>
                    </a:p>
                  </a:txBody>
                  <a:tcPr marL="121920" marR="121920" marT="60960" marB="60960"/>
                </a:tc>
                <a:tc>
                  <a:txBody>
                    <a:bodyPr/>
                    <a:lstStyle/>
                    <a:p>
                      <a:r>
                        <a:rPr lang="de-DE" sz="950" dirty="0">
                          <a:solidFill>
                            <a:srgbClr val="000000"/>
                          </a:solidFill>
                          <a:latin typeface="+mj-lt"/>
                        </a:rPr>
                        <a:t>Umweltver-schmutzung</a:t>
                      </a:r>
                    </a:p>
                  </a:txBody>
                  <a:tcPr marL="121920" marR="121920" marT="60960" marB="60960"/>
                </a:tc>
                <a:tc>
                  <a:txBody>
                    <a:bodyPr/>
                    <a:lstStyle/>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Luftverschmutzung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Wasserverschmutzung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Bodenverschmutzung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Verschmutzung Organismen und Nahrungsressourcen</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Besorgniserregende Stoffe</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Besonders besorgniserregende Stoffe</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Mikroplastik</a:t>
                      </a:r>
                      <a:endParaRPr lang="de-DE" sz="950" kern="1200" dirty="0">
                        <a:solidFill>
                          <a:srgbClr val="000000"/>
                        </a:solidFill>
                        <a:latin typeface="+mj-lt"/>
                        <a:ea typeface="+mn-ea"/>
                        <a:cs typeface="+mn-cs"/>
                      </a:endParaRPr>
                    </a:p>
                  </a:txBody>
                  <a:tcPr marL="121920" marR="121920" marT="60960" marB="60960"/>
                </a:tc>
                <a:tc>
                  <a:txBody>
                    <a:bodyPr/>
                    <a:lstStyle/>
                    <a:p>
                      <a:r>
                        <a:rPr lang="de-DE" sz="950" dirty="0">
                          <a:latin typeface="+mj-lt"/>
                        </a:rPr>
                        <a:t>-</a:t>
                      </a:r>
                    </a:p>
                  </a:txBody>
                  <a:tcPr marL="121920" marR="121920" marT="60960" marB="60960"/>
                </a:tc>
                <a:extLst>
                  <a:ext uri="{0D108BD9-81ED-4DB2-BD59-A6C34878D82A}">
                    <a16:rowId xmlns:a16="http://schemas.microsoft.com/office/drawing/2014/main" val="3661873058"/>
                  </a:ext>
                </a:extLst>
              </a:tr>
              <a:tr h="1410700">
                <a:tc>
                  <a:txBody>
                    <a:bodyPr/>
                    <a:lstStyle/>
                    <a:p>
                      <a:r>
                        <a:rPr lang="de-DE" sz="950" b="1" dirty="0">
                          <a:solidFill>
                            <a:srgbClr val="000000"/>
                          </a:solidFill>
                          <a:latin typeface="+mj-lt"/>
                        </a:rPr>
                        <a:t>ESRS E3 </a:t>
                      </a:r>
                    </a:p>
                  </a:txBody>
                  <a:tcPr marL="121920" marR="121920" marT="60960" marB="60960"/>
                </a:tc>
                <a:tc>
                  <a:txBody>
                    <a:bodyPr/>
                    <a:lstStyle/>
                    <a:p>
                      <a:r>
                        <a:rPr lang="de-DE" sz="950" dirty="0">
                          <a:solidFill>
                            <a:srgbClr val="000000"/>
                          </a:solidFill>
                          <a:latin typeface="+mj-lt"/>
                        </a:rPr>
                        <a:t>Wasser- und Meeres-ressourcen </a:t>
                      </a:r>
                    </a:p>
                  </a:txBody>
                  <a:tcPr marL="121920" marR="121920" marT="60960" marB="60960"/>
                </a:tc>
                <a:tc>
                  <a:txBody>
                    <a:bodyPr/>
                    <a:lstStyle/>
                    <a:p>
                      <a:pPr marL="180975" indent="-180975">
                        <a:buFont typeface="Arial" panose="020B0604020202020204" pitchFamily="34" charset="0"/>
                        <a:buChar char="•"/>
                      </a:pPr>
                      <a:r>
                        <a:rPr lang="de-DE" sz="950" dirty="0">
                          <a:solidFill>
                            <a:srgbClr val="000000"/>
                          </a:solidFill>
                          <a:latin typeface="+mj-lt"/>
                        </a:rPr>
                        <a:t>Wasser</a:t>
                      </a:r>
                    </a:p>
                    <a:p>
                      <a:pPr marL="180975" indent="-180975">
                        <a:buFont typeface="Arial" panose="020B0604020202020204" pitchFamily="34" charset="0"/>
                        <a:buChar char="•"/>
                      </a:pPr>
                      <a:r>
                        <a:rPr lang="de-DE" sz="950" dirty="0">
                          <a:solidFill>
                            <a:srgbClr val="000000"/>
                          </a:solidFill>
                          <a:latin typeface="+mj-lt"/>
                        </a:rPr>
                        <a:t>Meeresressourcen </a:t>
                      </a:r>
                    </a:p>
                  </a:txBody>
                  <a:tcPr marL="121920" marR="121920" marT="60960" marB="60960"/>
                </a:tc>
                <a:tc>
                  <a:txBody>
                    <a:bodyPr/>
                    <a:lstStyle/>
                    <a:p>
                      <a:pPr marL="180975" indent="-180975">
                        <a:buFont typeface="Arial" panose="020B0604020202020204" pitchFamily="34" charset="0"/>
                        <a:buChar char="•"/>
                      </a:pPr>
                      <a:r>
                        <a:rPr lang="de-DE" sz="950" dirty="0">
                          <a:solidFill>
                            <a:srgbClr val="000000"/>
                          </a:solidFill>
                          <a:latin typeface="+mj-lt"/>
                        </a:rPr>
                        <a:t>Wasserverbrauch</a:t>
                      </a:r>
                    </a:p>
                    <a:p>
                      <a:pPr marL="180975" indent="-180975">
                        <a:buFont typeface="Arial" panose="020B0604020202020204" pitchFamily="34" charset="0"/>
                        <a:buChar char="•"/>
                      </a:pPr>
                      <a:r>
                        <a:rPr lang="de-DE" sz="950" dirty="0">
                          <a:solidFill>
                            <a:srgbClr val="000000"/>
                          </a:solidFill>
                          <a:latin typeface="+mj-lt"/>
                        </a:rPr>
                        <a:t>Wasserentnahme</a:t>
                      </a:r>
                    </a:p>
                    <a:p>
                      <a:pPr marL="180975" indent="-180975">
                        <a:buFont typeface="Arial" panose="020B0604020202020204" pitchFamily="34" charset="0"/>
                        <a:buChar char="•"/>
                      </a:pPr>
                      <a:r>
                        <a:rPr lang="de-DE" sz="950" dirty="0">
                          <a:solidFill>
                            <a:srgbClr val="000000"/>
                          </a:solidFill>
                          <a:latin typeface="+mj-lt"/>
                        </a:rPr>
                        <a:t>Ableitung von Wasser</a:t>
                      </a:r>
                    </a:p>
                    <a:p>
                      <a:pPr marL="180975" indent="-180975">
                        <a:buFont typeface="Arial" panose="020B0604020202020204" pitchFamily="34" charset="0"/>
                        <a:buChar char="•"/>
                      </a:pPr>
                      <a:r>
                        <a:rPr lang="de-DE" sz="950" dirty="0">
                          <a:solidFill>
                            <a:srgbClr val="000000"/>
                          </a:solidFill>
                          <a:latin typeface="+mj-lt"/>
                        </a:rPr>
                        <a:t>Ableitung von Wasser in die Ozeane</a:t>
                      </a:r>
                    </a:p>
                    <a:p>
                      <a:pPr marL="180975" indent="-180975">
                        <a:buFont typeface="Arial" panose="020B0604020202020204" pitchFamily="34" charset="0"/>
                        <a:buChar char="•"/>
                      </a:pPr>
                      <a:r>
                        <a:rPr lang="de-DE" sz="950" dirty="0">
                          <a:solidFill>
                            <a:srgbClr val="000000"/>
                          </a:solidFill>
                          <a:latin typeface="+mj-lt"/>
                        </a:rPr>
                        <a:t>Gewinnung und Nutzung von Meeresressourcen </a:t>
                      </a:r>
                    </a:p>
                  </a:txBody>
                  <a:tcPr marL="121920" marR="121920" marT="60960" marB="60960"/>
                </a:tc>
                <a:extLst>
                  <a:ext uri="{0D108BD9-81ED-4DB2-BD59-A6C34878D82A}">
                    <a16:rowId xmlns:a16="http://schemas.microsoft.com/office/drawing/2014/main" val="71166345"/>
                  </a:ext>
                </a:extLst>
              </a:tr>
            </a:tbl>
          </a:graphicData>
        </a:graphic>
      </p:graphicFrame>
      <p:sp>
        <p:nvSpPr>
          <p:cNvPr id="8" name="Fußzeilenplatzhalter 3">
            <a:extLst>
              <a:ext uri="{FF2B5EF4-FFF2-40B4-BE49-F238E27FC236}">
                <a16:creationId xmlns:a16="http://schemas.microsoft.com/office/drawing/2014/main" id="{36364709-39B6-00C7-D26B-8396D24A5E28}"/>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Sprechblase: rechteckig mit abgerundeten Ecken 3">
            <a:extLst>
              <a:ext uri="{FF2B5EF4-FFF2-40B4-BE49-F238E27FC236}">
                <a16:creationId xmlns:a16="http://schemas.microsoft.com/office/drawing/2014/main" id="{DF0D16C8-988F-2FD1-0D7F-AD3C28D163FB}"/>
              </a:ext>
            </a:extLst>
          </p:cNvPr>
          <p:cNvSpPr/>
          <p:nvPr/>
        </p:nvSpPr>
        <p:spPr>
          <a:xfrm>
            <a:off x="5742193" y="5878137"/>
            <a:ext cx="3594167" cy="493394"/>
          </a:xfrm>
          <a:prstGeom prst="wedgeRoundRectCallout">
            <a:avLst>
              <a:gd name="adj1" fmla="val -40325"/>
              <a:gd name="adj2" fmla="val -9719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latin typeface="+mj-lt"/>
              </a:rPr>
              <a:t>Eine vollständige Liste aller Themen finden Sie </a:t>
            </a:r>
            <a:r>
              <a:rPr lang="de-DE" sz="1200" kern="0" dirty="0">
                <a:solidFill>
                  <a:schemeClr val="tx1"/>
                </a:solidFill>
                <a:latin typeface="+mj-lt"/>
                <a:hlinkClick r:id="rId2" action="ppaction://hlinksldjump">
                  <a:extLst>
                    <a:ext uri="{A12FA001-AC4F-418D-AE19-62706E023703}">
                      <ahyp:hlinkClr xmlns:ahyp="http://schemas.microsoft.com/office/drawing/2018/hyperlinkcolor" val="tx"/>
                    </a:ext>
                  </a:extLst>
                </a:hlinkClick>
              </a:rPr>
              <a:t>in den Ressourcen</a:t>
            </a:r>
            <a:r>
              <a:rPr lang="de-DE" sz="1200" kern="0" dirty="0">
                <a:solidFill>
                  <a:schemeClr val="tx1"/>
                </a:solidFill>
                <a:latin typeface="+mj-lt"/>
              </a:rPr>
              <a:t>, siehe ESRS Rechtsakt.</a:t>
            </a:r>
          </a:p>
        </p:txBody>
      </p:sp>
    </p:spTree>
    <p:extLst>
      <p:ext uri="{BB962C8B-B14F-4D97-AF65-F5344CB8AC3E}">
        <p14:creationId xmlns:p14="http://schemas.microsoft.com/office/powerpoint/2010/main" val="4099287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Inhaltsplatzhalter 5">
            <a:extLst>
              <a:ext uri="{FF2B5EF4-FFF2-40B4-BE49-F238E27FC236}">
                <a16:creationId xmlns:a16="http://schemas.microsoft.com/office/drawing/2014/main" id="{AA40D858-7C51-7F5C-7515-A9039AE8BC7C}"/>
              </a:ext>
            </a:extLst>
          </p:cNvPr>
          <p:cNvSpPr>
            <a:spLocks noGrp="1"/>
          </p:cNvSpPr>
          <p:nvPr>
            <p:ph idx="1"/>
          </p:nvPr>
        </p:nvSpPr>
        <p:spPr>
          <a:xfrm>
            <a:off x="551384" y="1569618"/>
            <a:ext cx="4847903" cy="4756572"/>
          </a:xfrm>
        </p:spPr>
        <p:txBody>
          <a:bodyPr/>
          <a:lstStyle/>
          <a:p>
            <a:pPr marL="0" indent="0">
              <a:buNone/>
            </a:pPr>
            <a:r>
              <a:rPr lang="de-DE" dirty="0"/>
              <a:t>Ergebnis des Prozesses ist u .a. eine solche Matrix, auf der die Themen verortet werden. Alle Themen, die entsprechend der outside-in </a:t>
            </a:r>
            <a:r>
              <a:rPr lang="de-DE" u="sng" dirty="0"/>
              <a:t>oder</a:t>
            </a:r>
            <a:r>
              <a:rPr lang="de-DE" dirty="0"/>
              <a:t> der </a:t>
            </a:r>
            <a:r>
              <a:rPr lang="de-DE" dirty="0" err="1"/>
              <a:t>inside</a:t>
            </a:r>
            <a:r>
              <a:rPr lang="de-DE" dirty="0"/>
              <a:t>-out Perspektive als wesentlich identifiziert wurden und über den Grenzwert liegen, gelten als wesentlich im Sinne der ESRS. </a:t>
            </a:r>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lang="de-DE" dirty="0"/>
          </a:p>
        </p:txBody>
      </p:sp>
      <p:sp>
        <p:nvSpPr>
          <p:cNvPr id="15" name="Rechteck 14">
            <a:extLst>
              <a:ext uri="{FF2B5EF4-FFF2-40B4-BE49-F238E27FC236}">
                <a16:creationId xmlns:a16="http://schemas.microsoft.com/office/drawing/2014/main" id="{7A589128-A4FC-B944-07B6-D67DF9DB2F1E}"/>
              </a:ext>
            </a:extLst>
          </p:cNvPr>
          <p:cNvSpPr/>
          <p:nvPr/>
        </p:nvSpPr>
        <p:spPr bwMode="auto">
          <a:xfrm>
            <a:off x="2782717" y="2639976"/>
            <a:ext cx="1746659" cy="1567465"/>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9" name="Rechteck 8">
            <a:extLst>
              <a:ext uri="{FF2B5EF4-FFF2-40B4-BE49-F238E27FC236}">
                <a16:creationId xmlns:a16="http://schemas.microsoft.com/office/drawing/2014/main" id="{C9F30062-A385-F72B-87EF-250029081BD7}"/>
              </a:ext>
            </a:extLst>
          </p:cNvPr>
          <p:cNvSpPr/>
          <p:nvPr/>
        </p:nvSpPr>
        <p:spPr bwMode="auto">
          <a:xfrm>
            <a:off x="1023294" y="2639767"/>
            <a:ext cx="1759424" cy="1567465"/>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6" name="Textplatzhalter 1">
            <a:extLst>
              <a:ext uri="{FF2B5EF4-FFF2-40B4-BE49-F238E27FC236}">
                <a16:creationId xmlns:a16="http://schemas.microsoft.com/office/drawing/2014/main" id="{327BF9B4-A313-F8E9-9651-D3EDC6C888A4}"/>
              </a:ext>
            </a:extLst>
          </p:cNvPr>
          <p:cNvSpPr txBox="1">
            <a:spLocks/>
          </p:cNvSpPr>
          <p:nvPr/>
        </p:nvSpPr>
        <p:spPr>
          <a:xfrm>
            <a:off x="5719732" y="1592988"/>
            <a:ext cx="6088268" cy="4572316"/>
          </a:xfrm>
          <a:prstGeom prst="rect">
            <a:avLst/>
          </a:prstGeom>
          <a:ln>
            <a:solidFill>
              <a:srgbClr val="4B6E28"/>
            </a:solidFill>
          </a:ln>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nSpc>
                <a:spcPct val="100000"/>
              </a:lnSpc>
              <a:spcBef>
                <a:spcPts val="600"/>
              </a:spcBef>
              <a:spcAft>
                <a:spcPts val="600"/>
              </a:spcAft>
              <a:buNone/>
            </a:pPr>
            <a:r>
              <a:rPr lang="de-DE" b="1" dirty="0">
                <a:solidFill>
                  <a:srgbClr val="000000"/>
                </a:solidFill>
                <a:latin typeface="Arial" charset="0"/>
                <a:ea typeface="ＭＳ Ｐゴシック" charset="-128"/>
              </a:rPr>
              <a:t>Checkliste</a:t>
            </a:r>
            <a:r>
              <a:rPr kumimoji="0" lang="de-DE" b="0" i="0" u="none" strike="noStrike" kern="1200" cap="none" spc="0" normalizeH="0" baseline="0" noProof="0" dirty="0">
                <a:ln>
                  <a:noFill/>
                </a:ln>
                <a:solidFill>
                  <a:srgbClr val="000000"/>
                </a:solidFill>
                <a:effectLst/>
                <a:uLnTx/>
                <a:uFillTx/>
                <a:latin typeface="+mj-lt"/>
                <a:ea typeface="ＭＳ Ｐゴシック" charset="-128"/>
                <a:cs typeface="+mn-cs"/>
              </a:rPr>
              <a:t> </a:t>
            </a:r>
            <a:endParaRPr lang="de-DE" kern="0" dirty="0">
              <a:latin typeface="+mj-lt"/>
            </a:endParaRPr>
          </a:p>
          <a:p>
            <a:pPr>
              <a:lnSpc>
                <a:spcPct val="100000"/>
              </a:lnSpc>
              <a:spcBef>
                <a:spcPts val="600"/>
              </a:spcBef>
              <a:spcAft>
                <a:spcPts val="600"/>
              </a:spcAft>
              <a:buFont typeface="Courier New" panose="02070309020205020404" pitchFamily="49" charset="0"/>
              <a:buChar char="□"/>
            </a:pPr>
            <a:r>
              <a:rPr lang="de-DE" kern="0" dirty="0">
                <a:latin typeface="+mj-lt"/>
              </a:rPr>
              <a:t>Berücksichtigen Sie bei der Wesentlichkeitsanalyse die gesamte                  Wertschöpfungskette und zwar für alle konsolidierten Unternehmen. Bei                  sehr unterschiedlichen Geschäftstätigkeiten ist abzuwägen, ob getrennte Analysen sinnvoll sind (da auch andere Personen beteiligt).</a:t>
            </a:r>
          </a:p>
          <a:p>
            <a:pPr>
              <a:lnSpc>
                <a:spcPct val="100000"/>
              </a:lnSpc>
              <a:spcBef>
                <a:spcPts val="600"/>
              </a:spcBef>
              <a:spcAft>
                <a:spcPts val="600"/>
              </a:spcAft>
              <a:buFont typeface="Courier New" panose="02070309020205020404" pitchFamily="49" charset="0"/>
              <a:buChar char="□"/>
            </a:pPr>
            <a:r>
              <a:rPr lang="de-DE" kern="0" dirty="0">
                <a:latin typeface="+mj-lt"/>
              </a:rPr>
              <a:t>Haben Sie die Standards im Blick. In den 10 Themenstandards finden Sie Themen, Unterthemen und Unterunterthemen. In den themenspezifischen Standards finden sich teilweise zusätzliche Anforderungen z. B. Szenario-Analysen. </a:t>
            </a:r>
          </a:p>
          <a:p>
            <a:pPr>
              <a:lnSpc>
                <a:spcPct val="100000"/>
              </a:lnSpc>
              <a:spcBef>
                <a:spcPts val="600"/>
              </a:spcBef>
              <a:spcAft>
                <a:spcPts val="600"/>
              </a:spcAft>
              <a:buFont typeface="Courier New" panose="02070309020205020404" pitchFamily="49" charset="0"/>
              <a:buChar char="□"/>
            </a:pPr>
            <a:r>
              <a:rPr lang="de-DE" kern="0" dirty="0">
                <a:latin typeface="+mj-lt"/>
              </a:rPr>
              <a:t>Nutzen Sie als Hilfestellung branchenspezifische Standards. Diese geben Hinweise zu relevanten und üblichen Auswirkungen für die Branche. </a:t>
            </a:r>
          </a:p>
          <a:p>
            <a:pPr>
              <a:lnSpc>
                <a:spcPct val="100000"/>
              </a:lnSpc>
              <a:spcBef>
                <a:spcPts val="600"/>
              </a:spcBef>
              <a:spcAft>
                <a:spcPts val="600"/>
              </a:spcAft>
              <a:buFont typeface="Courier New" panose="02070309020205020404" pitchFamily="49" charset="0"/>
              <a:buChar char="□"/>
            </a:pPr>
            <a:r>
              <a:rPr lang="de-DE" kern="0" dirty="0">
                <a:latin typeface="+mj-lt"/>
              </a:rPr>
              <a:t>Starten Sie mit den beobachteten und potenziellen Auswirkungen (inside-out) und nehmen sich dazu Ihre Wertschöpfungskette aus Schritt 4 hinzu, </a:t>
            </a:r>
            <a:r>
              <a:rPr lang="de-DE" kern="0" dirty="0">
                <a:solidFill>
                  <a:srgbClr val="1E1713"/>
                </a:solidFill>
                <a:latin typeface="+mj-lt"/>
                <a:hlinkClick r:id="rId2" action="ppaction://hlinksldjump">
                  <a:extLst>
                    <a:ext uri="{A12FA001-AC4F-418D-AE19-62706E023703}">
                      <ahyp:hlinkClr xmlns:ahyp="http://schemas.microsoft.com/office/drawing/2018/hyperlinkcolor" val="tx"/>
                    </a:ext>
                  </a:extLst>
                </a:hlinkClick>
              </a:rPr>
              <a:t>siehe Folie 10</a:t>
            </a:r>
            <a:r>
              <a:rPr lang="de-DE" kern="0" dirty="0">
                <a:latin typeface="+mj-lt"/>
              </a:rPr>
              <a:t>. Dann ergänzen Sie finanzielle Risiken und Chancen (outside-in).</a:t>
            </a:r>
          </a:p>
          <a:p>
            <a:pPr>
              <a:lnSpc>
                <a:spcPct val="100000"/>
              </a:lnSpc>
              <a:spcBef>
                <a:spcPts val="600"/>
              </a:spcBef>
              <a:spcAft>
                <a:spcPts val="600"/>
              </a:spcAft>
              <a:buFont typeface="Courier New" panose="02070309020205020404" pitchFamily="49" charset="0"/>
              <a:buChar char="□"/>
            </a:pPr>
            <a:r>
              <a:rPr lang="de-DE" kern="0" dirty="0">
                <a:latin typeface="+mj-lt"/>
              </a:rPr>
              <a:t>Sie brauchen Unterstützung aus den Fachabteilungen. Greifen Sie dabei auf Personen zurück, die viel Wissen in sich vereinen. Denn wer die Systematik des Standards verstanden hat, tut sich leichter bei der Bewertung. Bei manchen Themen werden Sie sich leichter tun als bei anderen.</a:t>
            </a:r>
          </a:p>
          <a:p>
            <a:pPr>
              <a:lnSpc>
                <a:spcPct val="100000"/>
              </a:lnSpc>
              <a:spcBef>
                <a:spcPts val="600"/>
              </a:spcBef>
              <a:spcAft>
                <a:spcPts val="600"/>
              </a:spcAft>
              <a:buFont typeface="Courier New" panose="02070309020205020404" pitchFamily="49" charset="0"/>
              <a:buChar char="□"/>
            </a:pPr>
            <a:r>
              <a:rPr lang="de-DE" kern="0" dirty="0">
                <a:latin typeface="+mj-lt"/>
              </a:rPr>
              <a:t>Führen Sie eine detaillierte Dokumentation. Diese werden Sie bei der externen Prüfung des Nachhaltigkeitsberichts brauchen. </a:t>
            </a:r>
          </a:p>
          <a:p>
            <a:pPr>
              <a:lnSpc>
                <a:spcPct val="100000"/>
              </a:lnSpc>
              <a:spcBef>
                <a:spcPts val="600"/>
              </a:spcBef>
              <a:spcAft>
                <a:spcPts val="600"/>
              </a:spcAft>
              <a:buFont typeface="Courier New" panose="02070309020205020404" pitchFamily="49" charset="0"/>
              <a:buChar char="□"/>
            </a:pPr>
            <a:endParaRPr lang="de-DE" kern="0" dirty="0">
              <a:latin typeface="+mj-lt"/>
            </a:endParaRPr>
          </a:p>
        </p:txBody>
      </p:sp>
      <p:sp>
        <p:nvSpPr>
          <p:cNvPr id="2" name="Titel 1">
            <a:extLst>
              <a:ext uri="{FF2B5EF4-FFF2-40B4-BE49-F238E27FC236}">
                <a16:creationId xmlns:a16="http://schemas.microsoft.com/office/drawing/2014/main" id="{74C28101-268E-2582-4D0E-7B43BF1954A9}"/>
              </a:ext>
            </a:extLst>
          </p:cNvPr>
          <p:cNvSpPr>
            <a:spLocks noGrp="1"/>
          </p:cNvSpPr>
          <p:nvPr>
            <p:ph type="title"/>
          </p:nvPr>
        </p:nvSpPr>
        <p:spPr/>
        <p:txBody>
          <a:bodyPr/>
          <a:lstStyle/>
          <a:p>
            <a:r>
              <a:rPr lang="de-DE" dirty="0"/>
              <a:t>Anforderungen an die Wesentlichkeitsanalyse nach ESRS </a:t>
            </a:r>
          </a:p>
        </p:txBody>
      </p:sp>
      <p:sp>
        <p:nvSpPr>
          <p:cNvPr id="5" name="Foliennummernplatzhalter 4">
            <a:extLst>
              <a:ext uri="{FF2B5EF4-FFF2-40B4-BE49-F238E27FC236}">
                <a16:creationId xmlns:a16="http://schemas.microsoft.com/office/drawing/2014/main" id="{A86BD654-0911-6023-2BD7-BF8D1C7FCC8A}"/>
              </a:ext>
            </a:extLst>
          </p:cNvPr>
          <p:cNvSpPr>
            <a:spLocks noGrp="1"/>
          </p:cNvSpPr>
          <p:nvPr>
            <p:ph type="sldNum" sz="quarter" idx="4"/>
          </p:nvPr>
        </p:nvSpPr>
        <p:spPr/>
        <p:txBody>
          <a:bodyPr/>
          <a:lstStyle/>
          <a:p>
            <a:fld id="{894680D0-7A83-433A-9719-C4143F27F647}" type="slidenum">
              <a:rPr lang="de-DE" smtClean="0"/>
              <a:pPr/>
              <a:t>15</a:t>
            </a:fld>
            <a:endParaRPr lang="de-DE" dirty="0"/>
          </a:p>
        </p:txBody>
      </p:sp>
      <p:pic>
        <p:nvPicPr>
          <p:cNvPr id="7" name="Inhaltsplatzhalter 5" descr="Klemmbrett teilweise angekreuzt mit einfarbiger Füllung">
            <a:extLst>
              <a:ext uri="{FF2B5EF4-FFF2-40B4-BE49-F238E27FC236}">
                <a16:creationId xmlns:a16="http://schemas.microsoft.com/office/drawing/2014/main" id="{8F82AC81-CE34-C3F8-0D0A-AF7DDE677E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11004705" y="1568954"/>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Arrow: Right 6">
            <a:extLst>
              <a:ext uri="{FF2B5EF4-FFF2-40B4-BE49-F238E27FC236}">
                <a16:creationId xmlns:a16="http://schemas.microsoft.com/office/drawing/2014/main" id="{2B5D7177-0CFC-AD60-1188-6A1C60226F77}"/>
              </a:ext>
            </a:extLst>
          </p:cNvPr>
          <p:cNvSpPr/>
          <p:nvPr/>
        </p:nvSpPr>
        <p:spPr>
          <a:xfrm rot="16200000">
            <a:off x="-824604" y="3962785"/>
            <a:ext cx="3389794" cy="306001"/>
          </a:xfrm>
          <a:prstGeom prst="rightArrow">
            <a:avLst>
              <a:gd name="adj1" fmla="val 100000"/>
              <a:gd name="adj2" fmla="val 68637"/>
            </a:avLst>
          </a:prstGeom>
          <a:solidFill>
            <a:srgbClr val="3B687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mj-lt"/>
                <a:ea typeface="Calibri" panose="020F0502020204030204" pitchFamily="34" charset="0"/>
                <a:cs typeface="Calibri" panose="020F0502020204030204" pitchFamily="34" charset="0"/>
              </a:rPr>
              <a:t>Schweregrad der Einwirkungen auf das Unternehmen </a:t>
            </a:r>
          </a:p>
        </p:txBody>
      </p:sp>
      <p:sp>
        <p:nvSpPr>
          <p:cNvPr id="12" name="Rechteck 11">
            <a:extLst>
              <a:ext uri="{FF2B5EF4-FFF2-40B4-BE49-F238E27FC236}">
                <a16:creationId xmlns:a16="http://schemas.microsoft.com/office/drawing/2014/main" id="{5CB53D75-09CD-B753-2C69-3A499ABC896B}"/>
              </a:ext>
            </a:extLst>
          </p:cNvPr>
          <p:cNvSpPr/>
          <p:nvPr/>
        </p:nvSpPr>
        <p:spPr>
          <a:xfrm>
            <a:off x="716498" y="5810683"/>
            <a:ext cx="320445" cy="305545"/>
          </a:xfrm>
          <a:prstGeom prst="rect">
            <a:avLst/>
          </a:prstGeom>
          <a:solidFill>
            <a:srgbClr val="3F56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a:t>
            </a:r>
          </a:p>
        </p:txBody>
      </p:sp>
      <p:sp>
        <p:nvSpPr>
          <p:cNvPr id="13" name="Rechteck 12">
            <a:extLst>
              <a:ext uri="{FF2B5EF4-FFF2-40B4-BE49-F238E27FC236}">
                <a16:creationId xmlns:a16="http://schemas.microsoft.com/office/drawing/2014/main" id="{10DA56E1-4022-58E6-7846-87AA1E90C530}"/>
              </a:ext>
            </a:extLst>
          </p:cNvPr>
          <p:cNvSpPr/>
          <p:nvPr/>
        </p:nvSpPr>
        <p:spPr>
          <a:xfrm flipH="1">
            <a:off x="2737913" y="2639766"/>
            <a:ext cx="45719" cy="3427213"/>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9FE0B0EC-DD55-EE1E-518D-33C7F0DF9481}"/>
              </a:ext>
            </a:extLst>
          </p:cNvPr>
          <p:cNvSpPr/>
          <p:nvPr/>
        </p:nvSpPr>
        <p:spPr>
          <a:xfrm>
            <a:off x="3423918" y="2953568"/>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Klima-emissionen</a:t>
            </a:r>
          </a:p>
        </p:txBody>
      </p:sp>
      <p:sp>
        <p:nvSpPr>
          <p:cNvPr id="23" name="Rechteck 22">
            <a:extLst>
              <a:ext uri="{FF2B5EF4-FFF2-40B4-BE49-F238E27FC236}">
                <a16:creationId xmlns:a16="http://schemas.microsoft.com/office/drawing/2014/main" id="{5D1967FC-9D63-5473-032F-EA7080489FC7}"/>
              </a:ext>
            </a:extLst>
          </p:cNvPr>
          <p:cNvSpPr/>
          <p:nvPr/>
        </p:nvSpPr>
        <p:spPr>
          <a:xfrm>
            <a:off x="1623074" y="4823247"/>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Betroffene Gemein-schaften</a:t>
            </a:r>
          </a:p>
        </p:txBody>
      </p:sp>
      <p:sp>
        <p:nvSpPr>
          <p:cNvPr id="24" name="Arrow: Right 6">
            <a:extLst>
              <a:ext uri="{FF2B5EF4-FFF2-40B4-BE49-F238E27FC236}">
                <a16:creationId xmlns:a16="http://schemas.microsoft.com/office/drawing/2014/main" id="{ECB025CC-84C4-0105-132B-DC783F7BC1C0}"/>
              </a:ext>
            </a:extLst>
          </p:cNvPr>
          <p:cNvSpPr/>
          <p:nvPr/>
        </p:nvSpPr>
        <p:spPr>
          <a:xfrm>
            <a:off x="1036944" y="5810684"/>
            <a:ext cx="3722620" cy="305545"/>
          </a:xfrm>
          <a:prstGeom prst="rightArrow">
            <a:avLst>
              <a:gd name="adj1" fmla="val 100000"/>
              <a:gd name="adj2" fmla="val 68637"/>
            </a:avLst>
          </a:prstGeom>
          <a:solidFill>
            <a:srgbClr val="3B687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r>
              <a:rPr lang="en-US" sz="1000" dirty="0">
                <a:solidFill>
                  <a:schemeClr val="bg1"/>
                </a:solidFill>
                <a:latin typeface="+mj-lt"/>
                <a:ea typeface="Calibri" panose="020F0502020204030204" pitchFamily="34" charset="0"/>
                <a:cs typeface="Calibri" panose="020F0502020204030204" pitchFamily="34" charset="0"/>
              </a:rPr>
              <a:t>Schweregrad der Auswirkungen des Unternehmens</a:t>
            </a:r>
          </a:p>
        </p:txBody>
      </p:sp>
      <p:sp>
        <p:nvSpPr>
          <p:cNvPr id="25" name="Textfeld 24">
            <a:extLst>
              <a:ext uri="{FF2B5EF4-FFF2-40B4-BE49-F238E27FC236}">
                <a16:creationId xmlns:a16="http://schemas.microsoft.com/office/drawing/2014/main" id="{3F7EF29B-FC47-4A8B-FDB9-65D179FD9079}"/>
              </a:ext>
            </a:extLst>
          </p:cNvPr>
          <p:cNvSpPr txBox="1"/>
          <p:nvPr/>
        </p:nvSpPr>
        <p:spPr>
          <a:xfrm>
            <a:off x="4353370" y="5824955"/>
            <a:ext cx="395613" cy="276999"/>
          </a:xfrm>
          <a:prstGeom prst="rect">
            <a:avLst/>
          </a:prstGeom>
          <a:noFill/>
        </p:spPr>
        <p:txBody>
          <a:bodyPr wrap="square">
            <a:spAutoFit/>
          </a:bodyPr>
          <a:lstStyle/>
          <a:p>
            <a:pPr algn="ctr"/>
            <a:r>
              <a:rPr lang="de-DE" sz="1200" b="1" dirty="0">
                <a:solidFill>
                  <a:schemeClr val="bg1"/>
                </a:solidFill>
                <a:latin typeface="+mj-lt"/>
              </a:rPr>
              <a:t>+</a:t>
            </a:r>
          </a:p>
        </p:txBody>
      </p:sp>
      <p:sp>
        <p:nvSpPr>
          <p:cNvPr id="26" name="Textfeld 25">
            <a:extLst>
              <a:ext uri="{FF2B5EF4-FFF2-40B4-BE49-F238E27FC236}">
                <a16:creationId xmlns:a16="http://schemas.microsoft.com/office/drawing/2014/main" id="{5DECB40A-B589-0365-7F1F-E4A7FB67D9F5}"/>
              </a:ext>
            </a:extLst>
          </p:cNvPr>
          <p:cNvSpPr txBox="1"/>
          <p:nvPr/>
        </p:nvSpPr>
        <p:spPr>
          <a:xfrm>
            <a:off x="672485" y="2536565"/>
            <a:ext cx="395613" cy="276999"/>
          </a:xfrm>
          <a:prstGeom prst="rect">
            <a:avLst/>
          </a:prstGeom>
          <a:noFill/>
        </p:spPr>
        <p:txBody>
          <a:bodyPr wrap="square">
            <a:spAutoFit/>
          </a:bodyPr>
          <a:lstStyle/>
          <a:p>
            <a:pPr algn="ctr"/>
            <a:r>
              <a:rPr lang="de-DE" sz="1200" b="1" dirty="0">
                <a:solidFill>
                  <a:schemeClr val="bg1"/>
                </a:solidFill>
                <a:latin typeface="+mj-lt"/>
              </a:rPr>
              <a:t>+</a:t>
            </a:r>
          </a:p>
        </p:txBody>
      </p:sp>
      <p:sp>
        <p:nvSpPr>
          <p:cNvPr id="27" name="Textfeld 26">
            <a:extLst>
              <a:ext uri="{FF2B5EF4-FFF2-40B4-BE49-F238E27FC236}">
                <a16:creationId xmlns:a16="http://schemas.microsoft.com/office/drawing/2014/main" id="{29C22DC4-C816-5E81-9E52-4AC5A9A1C1CA}"/>
              </a:ext>
            </a:extLst>
          </p:cNvPr>
          <p:cNvSpPr txBox="1"/>
          <p:nvPr/>
        </p:nvSpPr>
        <p:spPr>
          <a:xfrm rot="16200000">
            <a:off x="-436352" y="4633156"/>
            <a:ext cx="1855670" cy="307777"/>
          </a:xfrm>
          <a:prstGeom prst="rect">
            <a:avLst/>
          </a:prstGeom>
          <a:noFill/>
        </p:spPr>
        <p:txBody>
          <a:bodyPr wrap="square" rtlCol="0">
            <a:spAutoFit/>
          </a:bodyPr>
          <a:lstStyle/>
          <a:p>
            <a:r>
              <a:rPr lang="de-DE" sz="1400" dirty="0">
                <a:solidFill>
                  <a:srgbClr val="3F561E"/>
                </a:solidFill>
              </a:rPr>
              <a:t>Outside-in</a:t>
            </a:r>
          </a:p>
        </p:txBody>
      </p:sp>
      <p:sp>
        <p:nvSpPr>
          <p:cNvPr id="28" name="Textfeld 27">
            <a:extLst>
              <a:ext uri="{FF2B5EF4-FFF2-40B4-BE49-F238E27FC236}">
                <a16:creationId xmlns:a16="http://schemas.microsoft.com/office/drawing/2014/main" id="{3AEBE58B-94BF-F84A-4E14-D8531E7E35E3}"/>
              </a:ext>
            </a:extLst>
          </p:cNvPr>
          <p:cNvSpPr txBox="1"/>
          <p:nvPr/>
        </p:nvSpPr>
        <p:spPr>
          <a:xfrm>
            <a:off x="1383180" y="6138621"/>
            <a:ext cx="1855670" cy="307777"/>
          </a:xfrm>
          <a:prstGeom prst="rect">
            <a:avLst/>
          </a:prstGeom>
          <a:noFill/>
        </p:spPr>
        <p:txBody>
          <a:bodyPr wrap="square" rtlCol="0">
            <a:spAutoFit/>
          </a:bodyPr>
          <a:lstStyle/>
          <a:p>
            <a:r>
              <a:rPr lang="de-DE" sz="1400" dirty="0">
                <a:solidFill>
                  <a:srgbClr val="3F561E"/>
                </a:solidFill>
              </a:rPr>
              <a:t>Inside-out</a:t>
            </a:r>
          </a:p>
        </p:txBody>
      </p:sp>
      <p:sp>
        <p:nvSpPr>
          <p:cNvPr id="3" name="Fußzeilenplatzhalter 3">
            <a:extLst>
              <a:ext uri="{FF2B5EF4-FFF2-40B4-BE49-F238E27FC236}">
                <a16:creationId xmlns:a16="http://schemas.microsoft.com/office/drawing/2014/main" id="{71E986E7-CF57-76C6-48FD-3D6B8D48ECE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16" name="Rechteck 15">
            <a:extLst>
              <a:ext uri="{FF2B5EF4-FFF2-40B4-BE49-F238E27FC236}">
                <a16:creationId xmlns:a16="http://schemas.microsoft.com/office/drawing/2014/main" id="{B81895D1-1611-DF8A-AC05-65E3AE2A1AD1}"/>
              </a:ext>
            </a:extLst>
          </p:cNvPr>
          <p:cNvSpPr/>
          <p:nvPr/>
        </p:nvSpPr>
        <p:spPr bwMode="auto">
          <a:xfrm>
            <a:off x="2782717" y="4237879"/>
            <a:ext cx="1746659" cy="1572801"/>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Rechteck 9">
            <a:extLst>
              <a:ext uri="{FF2B5EF4-FFF2-40B4-BE49-F238E27FC236}">
                <a16:creationId xmlns:a16="http://schemas.microsoft.com/office/drawing/2014/main" id="{A0A4C4A9-7DBB-A4F6-B662-1798DBE032D2}"/>
              </a:ext>
            </a:extLst>
          </p:cNvPr>
          <p:cNvSpPr/>
          <p:nvPr/>
        </p:nvSpPr>
        <p:spPr>
          <a:xfrm>
            <a:off x="1022379" y="4207233"/>
            <a:ext cx="3506997" cy="45719"/>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extLst>
              <a:ext uri="{FF2B5EF4-FFF2-40B4-BE49-F238E27FC236}">
                <a16:creationId xmlns:a16="http://schemas.microsoft.com/office/drawing/2014/main" id="{428BFD6E-9882-6C52-A4A6-574E29E3CC7D}"/>
              </a:ext>
            </a:extLst>
          </p:cNvPr>
          <p:cNvSpPr/>
          <p:nvPr/>
        </p:nvSpPr>
        <p:spPr>
          <a:xfrm>
            <a:off x="3423918" y="4804380"/>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Arbeits-sicherheit</a:t>
            </a:r>
          </a:p>
        </p:txBody>
      </p:sp>
      <p:sp>
        <p:nvSpPr>
          <p:cNvPr id="18" name="Rechteck 17">
            <a:extLst>
              <a:ext uri="{FF2B5EF4-FFF2-40B4-BE49-F238E27FC236}">
                <a16:creationId xmlns:a16="http://schemas.microsoft.com/office/drawing/2014/main" id="{6130F03A-8838-1CF2-137F-A0515A128C36}"/>
              </a:ext>
            </a:extLst>
          </p:cNvPr>
          <p:cNvSpPr/>
          <p:nvPr/>
        </p:nvSpPr>
        <p:spPr>
          <a:xfrm>
            <a:off x="1623073" y="3020067"/>
            <a:ext cx="866695"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Umwelt-verschmutzung</a:t>
            </a:r>
          </a:p>
        </p:txBody>
      </p:sp>
      <p:sp>
        <p:nvSpPr>
          <p:cNvPr id="19" name="Ellipse 18">
            <a:extLst>
              <a:ext uri="{FF2B5EF4-FFF2-40B4-BE49-F238E27FC236}">
                <a16:creationId xmlns:a16="http://schemas.microsoft.com/office/drawing/2014/main" id="{BFEDB4F6-A78E-9D9A-0387-7E389D1E896E}"/>
              </a:ext>
            </a:extLst>
          </p:cNvPr>
          <p:cNvSpPr/>
          <p:nvPr/>
        </p:nvSpPr>
        <p:spPr bwMode="auto">
          <a:xfrm>
            <a:off x="3819130" y="2938532"/>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2" name="Ellipse 21">
            <a:extLst>
              <a:ext uri="{FF2B5EF4-FFF2-40B4-BE49-F238E27FC236}">
                <a16:creationId xmlns:a16="http://schemas.microsoft.com/office/drawing/2014/main" id="{75309D29-78C8-11B9-7B8A-F60B0FA1D558}"/>
              </a:ext>
            </a:extLst>
          </p:cNvPr>
          <p:cNvSpPr/>
          <p:nvPr/>
        </p:nvSpPr>
        <p:spPr bwMode="auto">
          <a:xfrm>
            <a:off x="3390069" y="5399247"/>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Ellipse 29">
            <a:extLst>
              <a:ext uri="{FF2B5EF4-FFF2-40B4-BE49-F238E27FC236}">
                <a16:creationId xmlns:a16="http://schemas.microsoft.com/office/drawing/2014/main" id="{4B841073-CE19-2522-5A88-9BB00ACCED76}"/>
              </a:ext>
            </a:extLst>
          </p:cNvPr>
          <p:cNvSpPr/>
          <p:nvPr/>
        </p:nvSpPr>
        <p:spPr bwMode="auto">
          <a:xfrm>
            <a:off x="1590000" y="3169568"/>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Ellipse 30">
            <a:extLst>
              <a:ext uri="{FF2B5EF4-FFF2-40B4-BE49-F238E27FC236}">
                <a16:creationId xmlns:a16="http://schemas.microsoft.com/office/drawing/2014/main" id="{258E2CD9-9F4B-AF15-6163-EB6B508388CA}"/>
              </a:ext>
            </a:extLst>
          </p:cNvPr>
          <p:cNvSpPr/>
          <p:nvPr/>
        </p:nvSpPr>
        <p:spPr bwMode="auto">
          <a:xfrm>
            <a:off x="2165649" y="4727438"/>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2" name="Gleichschenkliges Dreieck 31">
            <a:extLst>
              <a:ext uri="{FF2B5EF4-FFF2-40B4-BE49-F238E27FC236}">
                <a16:creationId xmlns:a16="http://schemas.microsoft.com/office/drawing/2014/main" id="{32551940-9C42-4312-8E59-F7D0E000953B}"/>
              </a:ext>
            </a:extLst>
          </p:cNvPr>
          <p:cNvSpPr/>
          <p:nvPr/>
        </p:nvSpPr>
        <p:spPr bwMode="auto">
          <a:xfrm>
            <a:off x="2963723" y="4320612"/>
            <a:ext cx="225105" cy="124072"/>
          </a:xfrm>
          <a:prstGeom prst="triangle">
            <a:avLst/>
          </a:prstGeom>
          <a:solidFill>
            <a:srgbClr val="3B687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7BD807BF-0DE2-47DA-957D-C14DFEF0F76D}"/>
              </a:ext>
            </a:extLst>
          </p:cNvPr>
          <p:cNvSpPr txBox="1"/>
          <p:nvPr/>
        </p:nvSpPr>
        <p:spPr>
          <a:xfrm>
            <a:off x="3155574" y="4296547"/>
            <a:ext cx="2451306" cy="507831"/>
          </a:xfrm>
          <a:prstGeom prst="rect">
            <a:avLst/>
          </a:prstGeom>
          <a:noFill/>
        </p:spPr>
        <p:txBody>
          <a:bodyPr wrap="square" rtlCol="0">
            <a:spAutoFit/>
          </a:bodyPr>
          <a:lstStyle/>
          <a:p>
            <a:pPr algn="l"/>
            <a:r>
              <a:rPr lang="de-DE" sz="900" dirty="0"/>
              <a:t>Festgelegter Grenzwert zur Wesentlichkeit, kann vom Unternehmen definiert werden und sollte transparent begründet werden</a:t>
            </a:r>
          </a:p>
        </p:txBody>
      </p:sp>
    </p:spTree>
    <p:extLst>
      <p:ext uri="{BB962C8B-B14F-4D97-AF65-F5344CB8AC3E}">
        <p14:creationId xmlns:p14="http://schemas.microsoft.com/office/powerpoint/2010/main" val="2856162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99A2B5C-90C7-FEE7-786C-0AF4F0DDDBDF}"/>
              </a:ext>
            </a:extLst>
          </p:cNvPr>
          <p:cNvSpPr>
            <a:spLocks noGrp="1"/>
          </p:cNvSpPr>
          <p:nvPr>
            <p:ph type="sldNum" sz="quarter" idx="4"/>
          </p:nvPr>
        </p:nvSpPr>
        <p:spPr/>
        <p:txBody>
          <a:bodyPr/>
          <a:lstStyle/>
          <a:p>
            <a:fld id="{894680D0-7A83-433A-9719-C4143F27F647}" type="slidenum">
              <a:rPr lang="de-DE" smtClean="0"/>
              <a:pPr/>
              <a:t>16</a:t>
            </a:fld>
            <a:endParaRPr lang="de-DE" dirty="0"/>
          </a:p>
        </p:txBody>
      </p:sp>
      <p:sp>
        <p:nvSpPr>
          <p:cNvPr id="6" name="Titel 2">
            <a:extLst>
              <a:ext uri="{FF2B5EF4-FFF2-40B4-BE49-F238E27FC236}">
                <a16:creationId xmlns:a16="http://schemas.microsoft.com/office/drawing/2014/main" id="{95365D7A-D8F3-CF3A-D47F-EDBB752F1DE8}"/>
              </a:ext>
            </a:extLst>
          </p:cNvPr>
          <p:cNvSpPr>
            <a:spLocks noGrp="1"/>
          </p:cNvSpPr>
          <p:nvPr>
            <p:ph type="title"/>
          </p:nvPr>
        </p:nvSpPr>
        <p:spPr>
          <a:xfrm>
            <a:off x="551384" y="935038"/>
            <a:ext cx="11256616" cy="500062"/>
          </a:xfrm>
        </p:spPr>
        <p:txBody>
          <a:bodyPr/>
          <a:lstStyle/>
          <a:p>
            <a:r>
              <a:rPr lang="de-DE" dirty="0"/>
              <a:t>Wesentliche Themen als Basis für die Zielformulierung </a:t>
            </a:r>
          </a:p>
        </p:txBody>
      </p:sp>
      <p:sp>
        <p:nvSpPr>
          <p:cNvPr id="12" name="Textfeld 11">
            <a:extLst>
              <a:ext uri="{FF2B5EF4-FFF2-40B4-BE49-F238E27FC236}">
                <a16:creationId xmlns:a16="http://schemas.microsoft.com/office/drawing/2014/main" id="{C1A91CE6-61DC-D42A-621B-EA463D842BD1}"/>
              </a:ext>
            </a:extLst>
          </p:cNvPr>
          <p:cNvSpPr txBox="1"/>
          <p:nvPr/>
        </p:nvSpPr>
        <p:spPr>
          <a:xfrm>
            <a:off x="494371" y="1618922"/>
            <a:ext cx="6624737" cy="3498394"/>
          </a:xfrm>
          <a:prstGeom prst="rect">
            <a:avLst/>
          </a:prstGeom>
          <a:noFill/>
        </p:spPr>
        <p:txBody>
          <a:bodyPr wrap="square">
            <a:spAutoFit/>
          </a:bodyPr>
          <a:lstStyle/>
          <a:p>
            <a:pPr algn="l" defTabSz="1219170" eaLnBrk="1" hangingPunct="1"/>
            <a:r>
              <a:rPr lang="de-DE" sz="1200" dirty="0">
                <a:solidFill>
                  <a:srgbClr val="000000"/>
                </a:solidFill>
                <a:latin typeface="+mj-lt"/>
                <a:ea typeface="+mn-ea"/>
                <a:cs typeface="Arial" pitchFamily="34" charset="0"/>
              </a:rPr>
              <a:t>Die ESRS fordern die Entwicklung von Zielen und Maßnahmen für die als wesentlich definierten Nachhaltigkeitsthemen. Die betroffenen Unternehmen sollen demnach eine Nachhaltigkeitsstrategie erarbeiten, die sie anschließend in die </a:t>
            </a:r>
            <a:r>
              <a:rPr lang="de-DE" sz="1200" b="1" dirty="0">
                <a:solidFill>
                  <a:srgbClr val="000000"/>
                </a:solidFill>
                <a:latin typeface="+mj-lt"/>
                <a:ea typeface="+mn-ea"/>
                <a:cs typeface="Arial" pitchFamily="34" charset="0"/>
              </a:rPr>
              <a:t>Unternehmensstrategie integrieren sollten. </a:t>
            </a:r>
            <a:r>
              <a:rPr lang="de-DE" sz="1200" dirty="0">
                <a:solidFill>
                  <a:srgbClr val="000000"/>
                </a:solidFill>
                <a:latin typeface="+mj-lt"/>
                <a:ea typeface="+mn-ea"/>
                <a:cs typeface="Arial" pitchFamily="34" charset="0"/>
              </a:rPr>
              <a:t>Nur so lassen sich Zielkonflikte vermeiden und klare Handlungsanleitungen erstellen. </a:t>
            </a:r>
          </a:p>
          <a:p>
            <a:pPr algn="l" defTabSz="1219170" eaLnBrk="1" hangingPunct="1"/>
            <a:endParaRPr lang="de-DE" sz="1200" dirty="0">
              <a:solidFill>
                <a:srgbClr val="000000"/>
              </a:solidFill>
              <a:latin typeface="+mj-lt"/>
              <a:ea typeface="+mn-ea"/>
              <a:cs typeface="Arial" pitchFamily="34" charset="0"/>
            </a:endParaRPr>
          </a:p>
          <a:p>
            <a:pPr algn="l" defTabSz="1219170" eaLnBrk="1" hangingPunct="1"/>
            <a:r>
              <a:rPr lang="de-DE" sz="1200" b="1" dirty="0">
                <a:latin typeface="+mj-lt"/>
              </a:rPr>
              <a:t>Vorgehen bei der Strategieformulierung</a:t>
            </a:r>
          </a:p>
          <a:p>
            <a:pPr marL="193675" indent="-193675" algn="l" defTabSz="1219170" eaLnBrk="1" hangingPunct="1">
              <a:lnSpc>
                <a:spcPts val="1600"/>
              </a:lnSpc>
              <a:spcBef>
                <a:spcPts val="800"/>
              </a:spcBef>
              <a:buClr>
                <a:schemeClr val="tx1"/>
              </a:buClr>
              <a:buFont typeface="Arial" panose="020B0604020202020204" pitchFamily="34" charset="0"/>
              <a:buChar char="•"/>
            </a:pPr>
            <a:r>
              <a:rPr lang="de-DE" sz="1200" dirty="0">
                <a:latin typeface="+mj-lt"/>
                <a:ea typeface="+mn-ea"/>
              </a:rPr>
              <a:t>Für die definierten Themen werden Ziele entwickelt. Diese sollten smart formuliert sein. </a:t>
            </a:r>
          </a:p>
          <a:p>
            <a:pPr marL="193675" indent="-193675" algn="l" defTabSz="1219170" eaLnBrk="1" hangingPunct="1">
              <a:lnSpc>
                <a:spcPts val="1600"/>
              </a:lnSpc>
              <a:spcBef>
                <a:spcPts val="800"/>
              </a:spcBef>
              <a:buClr>
                <a:schemeClr val="tx1"/>
              </a:buClr>
              <a:buFont typeface="Arial" panose="020B0604020202020204" pitchFamily="34" charset="0"/>
              <a:buChar char="•"/>
            </a:pPr>
            <a:r>
              <a:rPr lang="de-DE" sz="1200" dirty="0">
                <a:latin typeface="+mj-lt"/>
                <a:ea typeface="+mn-ea"/>
              </a:rPr>
              <a:t>Umsetzungsinitiativen und Maßnahmen zur Erreichung der Ziele werden mit den Fachabteilungen festgelegt. Sie bestimmen, wie die Ziele erreichbar werden. </a:t>
            </a:r>
          </a:p>
          <a:p>
            <a:pPr algn="l" defTabSz="1219170" eaLnBrk="1" hangingPunct="1"/>
            <a:endParaRPr lang="de-DE" sz="1200" b="1" dirty="0">
              <a:latin typeface="+mj-lt"/>
            </a:endParaRPr>
          </a:p>
          <a:p>
            <a:pPr algn="l" defTabSz="1219170" eaLnBrk="1" hangingPunct="1"/>
            <a:r>
              <a:rPr lang="de-DE" sz="1200" b="1" dirty="0">
                <a:latin typeface="+mj-lt"/>
              </a:rPr>
              <a:t>Ergebnis </a:t>
            </a:r>
            <a:r>
              <a:rPr lang="de-DE" sz="1200" dirty="0">
                <a:latin typeface="+mj-lt"/>
              </a:rPr>
              <a:t>des Prozesses ist ein </a:t>
            </a:r>
            <a:r>
              <a:rPr lang="de-DE" sz="1200" b="1" dirty="0">
                <a:solidFill>
                  <a:srgbClr val="000000"/>
                </a:solidFill>
                <a:latin typeface="+mj-lt"/>
                <a:ea typeface="+mn-ea"/>
                <a:cs typeface="Arial" pitchFamily="34" charset="0"/>
              </a:rPr>
              <a:t>Fahrplan oder auch Arbeitsprogramm </a:t>
            </a:r>
            <a:r>
              <a:rPr lang="de-DE" sz="1200" dirty="0">
                <a:solidFill>
                  <a:srgbClr val="000000"/>
                </a:solidFill>
                <a:latin typeface="+mj-lt"/>
                <a:ea typeface="+mn-ea"/>
                <a:cs typeface="Arial" pitchFamily="34" charset="0"/>
              </a:rPr>
              <a:t>mit priorisierten Zielen und Maßnahmen (kurz-, mittel- und langfristig), klaren Verantwortlichkeiten und definierten Kennzahlen zur Überprüfung und Steuerung des Prozesses.</a:t>
            </a:r>
          </a:p>
          <a:p>
            <a:pPr marL="228600" indent="-228600" algn="l" defTabSz="1219170" eaLnBrk="1" hangingPunct="1">
              <a:buFont typeface="+mj-lt"/>
              <a:buAutoNum type="arabicPeriod"/>
            </a:pPr>
            <a:endParaRPr lang="de-DE" sz="1200" dirty="0">
              <a:solidFill>
                <a:srgbClr val="000000"/>
              </a:solidFill>
              <a:latin typeface="+mj-lt"/>
              <a:ea typeface="+mn-ea"/>
              <a:cs typeface="Arial" pitchFamily="34" charset="0"/>
            </a:endParaRPr>
          </a:p>
          <a:p>
            <a:pPr algn="l" defTabSz="1219170" eaLnBrk="1" hangingPunct="1"/>
            <a:endParaRPr lang="de-DE" sz="1200" dirty="0">
              <a:solidFill>
                <a:srgbClr val="000000"/>
              </a:solidFill>
              <a:latin typeface="+mj-lt"/>
              <a:ea typeface="+mn-ea"/>
              <a:cs typeface="Arial" pitchFamily="34" charset="0"/>
            </a:endParaRPr>
          </a:p>
          <a:p>
            <a:pPr algn="l" defTabSz="1219170" eaLnBrk="1" hangingPunct="1"/>
            <a:endParaRPr lang="de-DE" sz="1200" b="1" dirty="0">
              <a:solidFill>
                <a:srgbClr val="000000"/>
              </a:solidFill>
              <a:latin typeface="+mj-lt"/>
              <a:ea typeface="+mn-ea"/>
              <a:cs typeface="Arial" pitchFamily="34" charset="0"/>
            </a:endParaRPr>
          </a:p>
        </p:txBody>
      </p:sp>
      <p:graphicFrame>
        <p:nvGraphicFramePr>
          <p:cNvPr id="14" name="Diagramm 13">
            <a:extLst>
              <a:ext uri="{FF2B5EF4-FFF2-40B4-BE49-F238E27FC236}">
                <a16:creationId xmlns:a16="http://schemas.microsoft.com/office/drawing/2014/main" id="{A16CE0C2-A793-9F44-4E1C-8470AC323297}"/>
              </a:ext>
            </a:extLst>
          </p:cNvPr>
          <p:cNvGraphicFramePr/>
          <p:nvPr/>
        </p:nvGraphicFramePr>
        <p:xfrm>
          <a:off x="494371" y="3834996"/>
          <a:ext cx="6408712" cy="2464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extfeld 14">
            <a:extLst>
              <a:ext uri="{FF2B5EF4-FFF2-40B4-BE49-F238E27FC236}">
                <a16:creationId xmlns:a16="http://schemas.microsoft.com/office/drawing/2014/main" id="{7DDE693E-0F18-C886-9BA7-632AF082EBDC}"/>
              </a:ext>
            </a:extLst>
          </p:cNvPr>
          <p:cNvSpPr txBox="1"/>
          <p:nvPr/>
        </p:nvSpPr>
        <p:spPr>
          <a:xfrm>
            <a:off x="494373" y="5571373"/>
            <a:ext cx="184731" cy="400110"/>
          </a:xfrm>
          <a:prstGeom prst="rect">
            <a:avLst/>
          </a:prstGeom>
          <a:noFill/>
        </p:spPr>
        <p:txBody>
          <a:bodyPr wrap="none" rtlCol="0">
            <a:spAutoFit/>
          </a:bodyPr>
          <a:lstStyle/>
          <a:p>
            <a:pPr algn="l"/>
            <a:endParaRPr lang="de-DE" sz="2000" dirty="0"/>
          </a:p>
        </p:txBody>
      </p:sp>
      <p:sp>
        <p:nvSpPr>
          <p:cNvPr id="2" name="Fußzeilenplatzhalter 3">
            <a:extLst>
              <a:ext uri="{FF2B5EF4-FFF2-40B4-BE49-F238E27FC236}">
                <a16:creationId xmlns:a16="http://schemas.microsoft.com/office/drawing/2014/main" id="{AC5A2D98-A135-714A-5AF2-9D4F23EA030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 name="Sprechblase: rechteckig mit abgerundeten Ecken 2">
            <a:extLst>
              <a:ext uri="{FF2B5EF4-FFF2-40B4-BE49-F238E27FC236}">
                <a16:creationId xmlns:a16="http://schemas.microsoft.com/office/drawing/2014/main" id="{F8A73BB0-3365-5B35-E688-3ED7E32327DF}"/>
              </a:ext>
            </a:extLst>
          </p:cNvPr>
          <p:cNvSpPr/>
          <p:nvPr/>
        </p:nvSpPr>
        <p:spPr>
          <a:xfrm>
            <a:off x="870405" y="5721404"/>
            <a:ext cx="5126019" cy="559341"/>
          </a:xfrm>
          <a:prstGeom prst="wedgeRoundRectCallout">
            <a:avLst>
              <a:gd name="adj1" fmla="val -21060"/>
              <a:gd name="adj2" fmla="val -7522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Nachhaltigkeit kann auch in Ihrem Unternehmensleitbild ergänzt werden, damit bekommen die Themen noch mehr Bedeutung. </a:t>
            </a:r>
          </a:p>
        </p:txBody>
      </p:sp>
      <p:sp>
        <p:nvSpPr>
          <p:cNvPr id="4" name="Rechteck 3">
            <a:extLst>
              <a:ext uri="{FF2B5EF4-FFF2-40B4-BE49-F238E27FC236}">
                <a16:creationId xmlns:a16="http://schemas.microsoft.com/office/drawing/2014/main" id="{86FB6395-1522-0EF2-427C-673B430922B0}"/>
              </a:ext>
            </a:extLst>
          </p:cNvPr>
          <p:cNvSpPr/>
          <p:nvPr/>
        </p:nvSpPr>
        <p:spPr bwMode="auto">
          <a:xfrm>
            <a:off x="7113575" y="3140968"/>
            <a:ext cx="4694425" cy="3240694"/>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Wesentliche Themen können Sie auch zu Handlungs-                      </a:t>
            </a:r>
            <a:r>
              <a:rPr lang="de-DE" sz="1200" kern="0" dirty="0" err="1">
                <a:latin typeface="+mj-lt"/>
                <a:ea typeface="+mn-ea"/>
              </a:rPr>
              <a:t>feldern</a:t>
            </a:r>
            <a:r>
              <a:rPr lang="de-DE" sz="1200" kern="0" dirty="0">
                <a:latin typeface="+mj-lt"/>
                <a:ea typeface="+mn-ea"/>
              </a:rPr>
              <a:t> zusammenfassen, z. B. die </a:t>
            </a:r>
            <a:br>
              <a:rPr lang="de-DE" sz="1200" kern="0" dirty="0">
                <a:latin typeface="+mj-lt"/>
                <a:ea typeface="+mn-ea"/>
              </a:rPr>
            </a:br>
            <a:r>
              <a:rPr lang="de-DE" sz="1200" kern="0" dirty="0">
                <a:latin typeface="+mj-lt"/>
                <a:ea typeface="+mn-ea"/>
              </a:rPr>
              <a:t>Themen Gesundheit und Chancengleichheit zu dem Handlungsfeld „Attraktiver Arbeitgeber“.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Ziele erarbeiten in der Regel die relevanten Wissensträger im Unternehmen. Ohne Beteiligung der Belegschaft ist deren Motivation zur Umsetzung geringer. Wertvolle Maßnahmen können nicht integriert werden.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Nutzen Sie die Begrifflichkeiten, die Sie auch bei der Unternehmensstrategie verwenden. Es kann sinnvoll sein, dass Sie zwischen strategischen und operativen Zielen unterscheiden. </a:t>
            </a:r>
          </a:p>
        </p:txBody>
      </p:sp>
      <p:pic>
        <p:nvPicPr>
          <p:cNvPr id="7" name="Inhaltsplatzhalter 5" descr="Klemmbrett teilweise angekreuzt mit einfarbiger Füllung">
            <a:extLst>
              <a:ext uri="{FF2B5EF4-FFF2-40B4-BE49-F238E27FC236}">
                <a16:creationId xmlns:a16="http://schemas.microsoft.com/office/drawing/2014/main" id="{369BF307-6080-C05C-1951-EDFDA7F1C89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bwMode="auto">
          <a:xfrm rot="793880">
            <a:off x="11004706" y="3160925"/>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feld 7">
            <a:extLst>
              <a:ext uri="{FF2B5EF4-FFF2-40B4-BE49-F238E27FC236}">
                <a16:creationId xmlns:a16="http://schemas.microsoft.com/office/drawing/2014/main" id="{8955E825-FA6B-4BB0-9A62-1F0ECA07F4D7}"/>
              </a:ext>
            </a:extLst>
          </p:cNvPr>
          <p:cNvSpPr txBox="1"/>
          <p:nvPr/>
        </p:nvSpPr>
        <p:spPr>
          <a:xfrm>
            <a:off x="7113575" y="1622499"/>
            <a:ext cx="4694425" cy="1323439"/>
          </a:xfrm>
          <a:prstGeom prst="rect">
            <a:avLst/>
          </a:prstGeom>
          <a:noFill/>
        </p:spPr>
        <p:txBody>
          <a:bodyPr wrap="square" rtlCol="0">
            <a:spAutoFit/>
          </a:bodyPr>
          <a:lstStyle/>
          <a:p>
            <a:pPr algn="l" defTabSz="1219170" eaLnBrk="1" hangingPunct="1">
              <a:spcBef>
                <a:spcPts val="600"/>
              </a:spcBef>
              <a:spcAft>
                <a:spcPts val="600"/>
              </a:spcAft>
              <a:buClr>
                <a:schemeClr val="tx1"/>
              </a:buClr>
            </a:pPr>
            <a:r>
              <a:rPr lang="de-DE" sz="1200" kern="0" dirty="0">
                <a:latin typeface="+mj-lt"/>
                <a:ea typeface="+mn-ea"/>
              </a:rPr>
              <a:t>Ein Ziel ist die Beschreibung eines wünschenswerten Zustands zu einem definierten Zeitpunkt in der Zukunft. Üblicherweise weisen die Ziele einen Zeithorizont von drei bis fünf Jahren auf. </a:t>
            </a:r>
          </a:p>
          <a:p>
            <a:pPr algn="l" defTabSz="1219170" eaLnBrk="1" hangingPunct="1">
              <a:spcBef>
                <a:spcPts val="600"/>
              </a:spcBef>
              <a:spcAft>
                <a:spcPts val="600"/>
              </a:spcAft>
              <a:buClr>
                <a:schemeClr val="tx1"/>
              </a:buClr>
            </a:pPr>
            <a:r>
              <a:rPr lang="de-DE" sz="1200" kern="0" dirty="0">
                <a:latin typeface="+mj-lt"/>
                <a:ea typeface="+mn-ea"/>
              </a:rPr>
              <a:t>Eine Maßnahme trägt nachweisbar zum Erreichen eines Ziels bei.</a:t>
            </a:r>
          </a:p>
          <a:p>
            <a:pPr algn="l" defTabSz="1219170" eaLnBrk="1" hangingPunct="1">
              <a:spcBef>
                <a:spcPts val="600"/>
              </a:spcBef>
              <a:spcAft>
                <a:spcPts val="600"/>
              </a:spcAft>
              <a:buClr>
                <a:schemeClr val="tx1"/>
              </a:buClr>
            </a:pPr>
            <a:r>
              <a:rPr lang="de-DE" sz="1200" b="1" kern="0" dirty="0">
                <a:latin typeface="+mj-lt"/>
                <a:ea typeface="+mn-ea"/>
              </a:rPr>
              <a:t>Achtung: </a:t>
            </a:r>
            <a:r>
              <a:rPr lang="de-DE" sz="1200" kern="0" dirty="0">
                <a:latin typeface="+mj-lt"/>
                <a:ea typeface="+mn-ea"/>
              </a:rPr>
              <a:t>Ziele sind keine Maßnahmen und umgekehrt.</a:t>
            </a:r>
          </a:p>
        </p:txBody>
      </p:sp>
    </p:spTree>
    <p:extLst>
      <p:ext uri="{BB962C8B-B14F-4D97-AF65-F5344CB8AC3E}">
        <p14:creationId xmlns:p14="http://schemas.microsoft.com/office/powerpoint/2010/main" val="2072748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Inhaltsplatzhalter 8">
            <a:extLst>
              <a:ext uri="{FF2B5EF4-FFF2-40B4-BE49-F238E27FC236}">
                <a16:creationId xmlns:a16="http://schemas.microsoft.com/office/drawing/2014/main" id="{85A5060C-F3C2-AE49-0807-DDE6B7160DEA}"/>
              </a:ext>
            </a:extLst>
          </p:cNvPr>
          <p:cNvSpPr txBox="1">
            <a:spLocks/>
          </p:cNvSpPr>
          <p:nvPr/>
        </p:nvSpPr>
        <p:spPr bwMode="auto">
          <a:xfrm>
            <a:off x="2820524" y="3443037"/>
            <a:ext cx="6745525" cy="25520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defTabSz="914377" eaLnBrk="0" hangingPunct="0">
              <a:spcBef>
                <a:spcPct val="0"/>
              </a:spcBef>
              <a:buClrTx/>
              <a:buFontTx/>
              <a:buNone/>
              <a:defRPr/>
            </a:pPr>
            <a:r>
              <a:rPr lang="de-DE" kern="0" dirty="0">
                <a:sym typeface="Wingdings" panose="05000000000000000000" pitchFamily="2" charset="2"/>
              </a:rPr>
              <a:t>Für Ihre Zieldefinition sollten Sie Ihre Ziele möglichst SMART formulieren. </a:t>
            </a:r>
          </a:p>
          <a:p>
            <a:pPr marL="0" indent="0" defTabSz="914377" eaLnBrk="0" hangingPunct="0">
              <a:spcBef>
                <a:spcPct val="0"/>
              </a:spcBef>
              <a:buClrTx/>
              <a:buFontTx/>
              <a:buNone/>
              <a:defRPr/>
            </a:pPr>
            <a:endParaRPr lang="de-DE" b="1" kern="0" dirty="0">
              <a:sym typeface="Wingdings" panose="05000000000000000000" pitchFamily="2" charset="2"/>
            </a:endParaRP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S steht für „spezifisch</a:t>
            </a:r>
            <a:r>
              <a:rPr lang="de-DE" kern="0" dirty="0">
                <a:sym typeface="Wingdings" panose="05000000000000000000" pitchFamily="2" charset="2"/>
              </a:rPr>
              <a:t>“: Ziele sollten Sie so konkret wie möglich für Ihr Unternehmen formulieren, damit alle Beteiligten das gleiche Verständnis haben.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M steht für „messbar“: </a:t>
            </a:r>
            <a:r>
              <a:rPr lang="de-DE" kern="0" dirty="0">
                <a:sym typeface="Wingdings" panose="05000000000000000000" pitchFamily="2" charset="2"/>
              </a:rPr>
              <a:t>Ziele sollten Sie so formulieren, dass sie messbar sind und somit die Erreichung festgestellt werden oder gegengesteuert werden kann.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A steht für „angemessen“: </a:t>
            </a:r>
            <a:r>
              <a:rPr lang="de-DE" kern="0" dirty="0">
                <a:sym typeface="Wingdings" panose="05000000000000000000" pitchFamily="2" charset="2"/>
              </a:rPr>
              <a:t>Ziele sollten valide sein und z. B. einen Bezug zu Ihrer Unternehmensstrategie haben und externe Rahmenbedingungen beachten.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R steht für „realistisch“: </a:t>
            </a:r>
            <a:r>
              <a:rPr lang="de-DE" kern="0" dirty="0">
                <a:sym typeface="Wingdings" panose="05000000000000000000" pitchFamily="2" charset="2"/>
              </a:rPr>
              <a:t>Ziele sollten Sie unter Beachtung des Ambitionsniveaus, der Ressourcen und der verfügbaren Zeit setzen.</a:t>
            </a:r>
            <a:endParaRPr lang="de-DE" strike="sngStrike" kern="0" dirty="0">
              <a:sym typeface="Wingdings" panose="05000000000000000000" pitchFamily="2" charset="2"/>
            </a:endParaRP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T steht für „terminiert“: </a:t>
            </a:r>
            <a:r>
              <a:rPr lang="de-DE" kern="0" dirty="0">
                <a:sym typeface="Wingdings" panose="05000000000000000000" pitchFamily="2" charset="2"/>
              </a:rPr>
              <a:t>Das Zeitfenster zur Zielerreichung muss klar festgehalten werden.</a:t>
            </a:r>
          </a:p>
          <a:p>
            <a:pPr defTabSz="914377" eaLnBrk="0" hangingPunct="0">
              <a:spcBef>
                <a:spcPct val="0"/>
              </a:spcBef>
              <a:buClrTx/>
              <a:buFont typeface="Arial" panose="020B0604020202020204" pitchFamily="34" charset="0"/>
              <a:buChar char="•"/>
              <a:defRPr/>
            </a:pPr>
            <a:endParaRPr lang="de-DE" kern="0" dirty="0">
              <a:sym typeface="Wingdings" panose="05000000000000000000" pitchFamily="2" charset="2"/>
            </a:endParaRPr>
          </a:p>
          <a:p>
            <a:pPr marL="0" indent="0" defTabSz="914377" eaLnBrk="0" hangingPunct="0">
              <a:spcBef>
                <a:spcPct val="0"/>
              </a:spcBef>
              <a:buClrTx/>
              <a:buNone/>
              <a:defRPr/>
            </a:pPr>
            <a:endParaRPr lang="de-DE" kern="0" dirty="0">
              <a:sym typeface="Wingdings" panose="05000000000000000000" pitchFamily="2" charset="2"/>
            </a:endParaRPr>
          </a:p>
          <a:p>
            <a:pPr defTabSz="914377" eaLnBrk="0" hangingPunct="0">
              <a:spcBef>
                <a:spcPct val="0"/>
              </a:spcBef>
              <a:buClrTx/>
              <a:buFont typeface="Wingdings" panose="05000000000000000000" pitchFamily="2" charset="2"/>
              <a:buChar char="à"/>
              <a:defRPr/>
            </a:pPr>
            <a:endParaRPr lang="de-DE" kern="0" dirty="0">
              <a:sym typeface="Wingdings" panose="05000000000000000000" pitchFamily="2" charset="2"/>
            </a:endParaRPr>
          </a:p>
          <a:p>
            <a:pPr defTabSz="914377" eaLnBrk="0" hangingPunct="0">
              <a:spcBef>
                <a:spcPct val="0"/>
              </a:spcBef>
              <a:buClrTx/>
              <a:buFontTx/>
              <a:buChar char="-"/>
              <a:defRPr/>
            </a:pPr>
            <a:endParaRPr lang="de-DE" kern="0" dirty="0">
              <a:sym typeface="Wingdings" panose="05000000000000000000" pitchFamily="2" charset="2"/>
            </a:endParaRPr>
          </a:p>
          <a:p>
            <a:pPr defTabSz="914377" eaLnBrk="0" hangingPunct="0">
              <a:spcBef>
                <a:spcPct val="0"/>
              </a:spcBef>
              <a:buClrTx/>
              <a:buFontTx/>
              <a:buChar char="-"/>
              <a:defRPr/>
            </a:pPr>
            <a:endParaRPr lang="de-DE" kern="0" dirty="0">
              <a:sym typeface="Wingdings" panose="05000000000000000000" pitchFamily="2" charset="2"/>
            </a:endParaRPr>
          </a:p>
        </p:txBody>
      </p:sp>
      <p:sp>
        <p:nvSpPr>
          <p:cNvPr id="5" name="Foliennummernplatzhalter 4">
            <a:extLst>
              <a:ext uri="{FF2B5EF4-FFF2-40B4-BE49-F238E27FC236}">
                <a16:creationId xmlns:a16="http://schemas.microsoft.com/office/drawing/2014/main" id="{535A9C9D-FAC6-83E1-D53D-8C8A124FF24C}"/>
              </a:ext>
            </a:extLst>
          </p:cNvPr>
          <p:cNvSpPr>
            <a:spLocks noGrp="1"/>
          </p:cNvSpPr>
          <p:nvPr>
            <p:ph type="sldNum" sz="quarter" idx="4"/>
          </p:nvPr>
        </p:nvSpPr>
        <p:spPr/>
        <p:txBody>
          <a:bodyPr/>
          <a:lstStyle/>
          <a:p>
            <a:fld id="{894680D0-7A83-433A-9719-C4143F27F647}" type="slidenum">
              <a:rPr lang="de-DE" smtClean="0"/>
              <a:pPr/>
              <a:t>17</a:t>
            </a:fld>
            <a:endParaRPr lang="de-DE" dirty="0"/>
          </a:p>
        </p:txBody>
      </p:sp>
      <p:sp>
        <p:nvSpPr>
          <p:cNvPr id="8" name="Titel 18">
            <a:extLst>
              <a:ext uri="{FF2B5EF4-FFF2-40B4-BE49-F238E27FC236}">
                <a16:creationId xmlns:a16="http://schemas.microsoft.com/office/drawing/2014/main" id="{84DF704C-C7E0-75E8-34DD-DCF6564A4302}"/>
              </a:ext>
            </a:extLst>
          </p:cNvPr>
          <p:cNvSpPr>
            <a:spLocks noGrp="1"/>
          </p:cNvSpPr>
          <p:nvPr>
            <p:ph type="title"/>
          </p:nvPr>
        </p:nvSpPr>
        <p:spPr>
          <a:xfrm>
            <a:off x="550863" y="935038"/>
            <a:ext cx="11256962" cy="500062"/>
          </a:xfrm>
        </p:spPr>
        <p:txBody>
          <a:bodyPr/>
          <a:lstStyle/>
          <a:p>
            <a:r>
              <a:rPr lang="de-DE" dirty="0"/>
              <a:t>Wirksame operative Ziele definieren</a:t>
            </a:r>
          </a:p>
        </p:txBody>
      </p:sp>
      <p:grpSp>
        <p:nvGrpSpPr>
          <p:cNvPr id="10" name="Gruppieren 9">
            <a:extLst>
              <a:ext uri="{FF2B5EF4-FFF2-40B4-BE49-F238E27FC236}">
                <a16:creationId xmlns:a16="http://schemas.microsoft.com/office/drawing/2014/main" id="{92242A52-CAAF-0F16-DA68-64821FA8E979}"/>
              </a:ext>
            </a:extLst>
          </p:cNvPr>
          <p:cNvGrpSpPr/>
          <p:nvPr/>
        </p:nvGrpSpPr>
        <p:grpSpPr>
          <a:xfrm>
            <a:off x="2688820" y="1833934"/>
            <a:ext cx="6814359" cy="1317923"/>
            <a:chOff x="1511831" y="2247593"/>
            <a:chExt cx="8155454" cy="1554852"/>
          </a:xfrm>
        </p:grpSpPr>
        <p:sp>
          <p:nvSpPr>
            <p:cNvPr id="11" name="Ellipse 10">
              <a:extLst>
                <a:ext uri="{FF2B5EF4-FFF2-40B4-BE49-F238E27FC236}">
                  <a16:creationId xmlns:a16="http://schemas.microsoft.com/office/drawing/2014/main" id="{9396DD18-97FF-DDE4-E613-A0AF0B23BF73}"/>
                </a:ext>
              </a:extLst>
            </p:cNvPr>
            <p:cNvSpPr/>
            <p:nvPr/>
          </p:nvSpPr>
          <p:spPr>
            <a:xfrm>
              <a:off x="1907465"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S</a:t>
              </a:r>
            </a:p>
          </p:txBody>
        </p:sp>
        <p:sp>
          <p:nvSpPr>
            <p:cNvPr id="12" name="Ellipse 11">
              <a:extLst>
                <a:ext uri="{FF2B5EF4-FFF2-40B4-BE49-F238E27FC236}">
                  <a16:creationId xmlns:a16="http://schemas.microsoft.com/office/drawing/2014/main" id="{2F736AC9-5902-D4D4-D6A5-7ED679636F1D}"/>
                </a:ext>
              </a:extLst>
            </p:cNvPr>
            <p:cNvSpPr/>
            <p:nvPr/>
          </p:nvSpPr>
          <p:spPr>
            <a:xfrm>
              <a:off x="3491641"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M</a:t>
              </a:r>
            </a:p>
          </p:txBody>
        </p:sp>
        <p:sp>
          <p:nvSpPr>
            <p:cNvPr id="13" name="Ellipse 12">
              <a:extLst>
                <a:ext uri="{FF2B5EF4-FFF2-40B4-BE49-F238E27FC236}">
                  <a16:creationId xmlns:a16="http://schemas.microsoft.com/office/drawing/2014/main" id="{A75544AC-6DE6-FECC-D055-CC5F7A23615B}"/>
                </a:ext>
              </a:extLst>
            </p:cNvPr>
            <p:cNvSpPr/>
            <p:nvPr/>
          </p:nvSpPr>
          <p:spPr>
            <a:xfrm>
              <a:off x="5286017" y="2281031"/>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A</a:t>
              </a:r>
            </a:p>
          </p:txBody>
        </p:sp>
        <p:sp>
          <p:nvSpPr>
            <p:cNvPr id="14" name="Ellipse 13">
              <a:extLst>
                <a:ext uri="{FF2B5EF4-FFF2-40B4-BE49-F238E27FC236}">
                  <a16:creationId xmlns:a16="http://schemas.microsoft.com/office/drawing/2014/main" id="{39EDEE29-5ECE-D9CC-FFE4-5E277167E4AF}"/>
                </a:ext>
              </a:extLst>
            </p:cNvPr>
            <p:cNvSpPr/>
            <p:nvPr/>
          </p:nvSpPr>
          <p:spPr>
            <a:xfrm>
              <a:off x="6960097"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R</a:t>
              </a:r>
            </a:p>
          </p:txBody>
        </p:sp>
        <p:sp>
          <p:nvSpPr>
            <p:cNvPr id="15" name="Ellipse 14">
              <a:extLst>
                <a:ext uri="{FF2B5EF4-FFF2-40B4-BE49-F238E27FC236}">
                  <a16:creationId xmlns:a16="http://schemas.microsoft.com/office/drawing/2014/main" id="{00258E6C-1F93-EF0B-1894-BB51E94BBBAA}"/>
                </a:ext>
              </a:extLst>
            </p:cNvPr>
            <p:cNvSpPr/>
            <p:nvPr/>
          </p:nvSpPr>
          <p:spPr>
            <a:xfrm>
              <a:off x="8628355" y="2247593"/>
              <a:ext cx="839952"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T</a:t>
              </a:r>
            </a:p>
          </p:txBody>
        </p:sp>
        <p:sp>
          <p:nvSpPr>
            <p:cNvPr id="16" name="Rechteck 15">
              <a:extLst>
                <a:ext uri="{FF2B5EF4-FFF2-40B4-BE49-F238E27FC236}">
                  <a16:creationId xmlns:a16="http://schemas.microsoft.com/office/drawing/2014/main" id="{8DA511BE-7B4C-9ACB-C197-2B9C0BA27146}"/>
                </a:ext>
              </a:extLst>
            </p:cNvPr>
            <p:cNvSpPr/>
            <p:nvPr/>
          </p:nvSpPr>
          <p:spPr>
            <a:xfrm>
              <a:off x="1511831" y="3425387"/>
              <a:ext cx="1424676"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S pezifisch </a:t>
              </a:r>
            </a:p>
          </p:txBody>
        </p:sp>
        <p:sp>
          <p:nvSpPr>
            <p:cNvPr id="17" name="Rechteck 16">
              <a:extLst>
                <a:ext uri="{FF2B5EF4-FFF2-40B4-BE49-F238E27FC236}">
                  <a16:creationId xmlns:a16="http://schemas.microsoft.com/office/drawing/2014/main" id="{FD99EADA-2A5A-7B50-6D7E-42F1B7CA7533}"/>
                </a:ext>
              </a:extLst>
            </p:cNvPr>
            <p:cNvSpPr/>
            <p:nvPr/>
          </p:nvSpPr>
          <p:spPr>
            <a:xfrm>
              <a:off x="3234982" y="3405769"/>
              <a:ext cx="1312857"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M essbar </a:t>
              </a:r>
            </a:p>
          </p:txBody>
        </p:sp>
        <p:sp>
          <p:nvSpPr>
            <p:cNvPr id="18" name="Rechteck 17">
              <a:extLst>
                <a:ext uri="{FF2B5EF4-FFF2-40B4-BE49-F238E27FC236}">
                  <a16:creationId xmlns:a16="http://schemas.microsoft.com/office/drawing/2014/main" id="{10CF2763-E610-7EF8-F2E9-5515203B0F57}"/>
                </a:ext>
              </a:extLst>
            </p:cNvPr>
            <p:cNvSpPr/>
            <p:nvPr/>
          </p:nvSpPr>
          <p:spPr>
            <a:xfrm>
              <a:off x="4684004" y="3396660"/>
              <a:ext cx="1821696" cy="39941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A</a:t>
              </a:r>
              <a:r>
                <a:rPr lang="de-DE" sz="1600" b="1" dirty="0">
                  <a:solidFill>
                    <a:srgbClr val="81B23E">
                      <a:lumMod val="50000"/>
                    </a:srgbClr>
                  </a:solidFill>
                  <a:latin typeface="Arial" panose="020B0604020202020204" pitchFamily="34" charset="0"/>
                  <a:cs typeface="Arial" panose="020B0604020202020204" pitchFamily="34" charset="0"/>
                </a:rPr>
                <a:t> </a:t>
              </a:r>
              <a:r>
                <a:rPr lang="de-DE" sz="1400" b="1" dirty="0">
                  <a:solidFill>
                    <a:srgbClr val="81B23E">
                      <a:lumMod val="50000"/>
                    </a:srgbClr>
                  </a:solidFill>
                  <a:latin typeface="Arial" panose="020B0604020202020204" pitchFamily="34" charset="0"/>
                  <a:cs typeface="Arial" panose="020B0604020202020204" pitchFamily="34" charset="0"/>
                </a:rPr>
                <a:t>ngemessen</a:t>
              </a:r>
              <a:endParaRPr lang="de-DE" sz="1600" b="1" dirty="0">
                <a:solidFill>
                  <a:srgbClr val="81B23E">
                    <a:lumMod val="50000"/>
                  </a:srgbClr>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CB7105AD-FDA5-7B36-B4D1-B499C3927600}"/>
                </a:ext>
              </a:extLst>
            </p:cNvPr>
            <p:cNvSpPr/>
            <p:nvPr/>
          </p:nvSpPr>
          <p:spPr>
            <a:xfrm>
              <a:off x="6505700" y="3439338"/>
              <a:ext cx="1668563"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R ealistisch</a:t>
              </a:r>
            </a:p>
          </p:txBody>
        </p:sp>
        <p:sp>
          <p:nvSpPr>
            <p:cNvPr id="20" name="Rechteck 19">
              <a:extLst>
                <a:ext uri="{FF2B5EF4-FFF2-40B4-BE49-F238E27FC236}">
                  <a16:creationId xmlns:a16="http://schemas.microsoft.com/office/drawing/2014/main" id="{3E270DE3-08D2-638B-3FAE-DFEF2F457F96}"/>
                </a:ext>
              </a:extLst>
            </p:cNvPr>
            <p:cNvSpPr/>
            <p:nvPr/>
          </p:nvSpPr>
          <p:spPr>
            <a:xfrm>
              <a:off x="8216510" y="3405769"/>
              <a:ext cx="1450775"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T erminiert</a:t>
              </a:r>
            </a:p>
          </p:txBody>
        </p:sp>
      </p:grpSp>
      <p:sp>
        <p:nvSpPr>
          <p:cNvPr id="6" name="Fußzeilenplatzhalter 3">
            <a:extLst>
              <a:ext uri="{FF2B5EF4-FFF2-40B4-BE49-F238E27FC236}">
                <a16:creationId xmlns:a16="http://schemas.microsoft.com/office/drawing/2014/main" id="{82F4AC69-77F7-6449-1944-26B5B307370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29" name="Sprechblase: rechteckig mit abgerundeten Ecken 28">
            <a:extLst>
              <a:ext uri="{FF2B5EF4-FFF2-40B4-BE49-F238E27FC236}">
                <a16:creationId xmlns:a16="http://schemas.microsoft.com/office/drawing/2014/main" id="{258744BB-5433-A627-3207-AD10867FB665}"/>
              </a:ext>
            </a:extLst>
          </p:cNvPr>
          <p:cNvSpPr/>
          <p:nvPr/>
        </p:nvSpPr>
        <p:spPr>
          <a:xfrm>
            <a:off x="9768408" y="4739301"/>
            <a:ext cx="2130860" cy="1255761"/>
          </a:xfrm>
          <a:prstGeom prst="wedgeRoundRectCallout">
            <a:avLst>
              <a:gd name="adj1" fmla="val -64768"/>
              <a:gd name="adj2" fmla="val -35811"/>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b="1" kern="0" dirty="0">
                <a:solidFill>
                  <a:schemeClr val="tx1"/>
                </a:solidFill>
              </a:rPr>
              <a:t>So nicht:</a:t>
            </a:r>
          </a:p>
          <a:p>
            <a:pPr marL="0" indent="0" algn="l">
              <a:buFontTx/>
              <a:buNone/>
            </a:pPr>
            <a:r>
              <a:rPr lang="de-DE" sz="1200" kern="0" dirty="0">
                <a:solidFill>
                  <a:schemeClr val="tx1"/>
                </a:solidFill>
              </a:rPr>
              <a:t>„Wir möchten unsere Emissionen reduzieren“. Dies ist kein gelungenes Ziel, </a:t>
            </a:r>
            <a:r>
              <a:rPr lang="de-DE" sz="1200" b="1" kern="0" dirty="0">
                <a:solidFill>
                  <a:schemeClr val="tx1"/>
                </a:solidFill>
              </a:rPr>
              <a:t>da keine smarte Formulierung vorliegt. </a:t>
            </a:r>
          </a:p>
        </p:txBody>
      </p:sp>
      <p:pic>
        <p:nvPicPr>
          <p:cNvPr id="34" name="Grafik 33" descr="Trauriges Gesicht mit einfarbiger Füllung mit einfarbiger Füllung">
            <a:extLst>
              <a:ext uri="{FF2B5EF4-FFF2-40B4-BE49-F238E27FC236}">
                <a16:creationId xmlns:a16="http://schemas.microsoft.com/office/drawing/2014/main" id="{7783F522-FDBB-49AE-8EC4-440D437EAA3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78978" y="4770704"/>
            <a:ext cx="360262" cy="360262"/>
          </a:xfrm>
          <a:prstGeom prst="rect">
            <a:avLst/>
          </a:prstGeom>
        </p:spPr>
      </p:pic>
    </p:spTree>
    <p:extLst>
      <p:ext uri="{BB962C8B-B14F-4D97-AF65-F5344CB8AC3E}">
        <p14:creationId xmlns:p14="http://schemas.microsoft.com/office/powerpoint/2010/main" val="22990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535A9C9D-FAC6-83E1-D53D-8C8A124FF24C}"/>
              </a:ext>
            </a:extLst>
          </p:cNvPr>
          <p:cNvSpPr>
            <a:spLocks noGrp="1"/>
          </p:cNvSpPr>
          <p:nvPr>
            <p:ph type="sldNum" sz="quarter" idx="4"/>
          </p:nvPr>
        </p:nvSpPr>
        <p:spPr/>
        <p:txBody>
          <a:bodyPr/>
          <a:lstStyle/>
          <a:p>
            <a:fld id="{894680D0-7A83-433A-9719-C4143F27F647}" type="slidenum">
              <a:rPr lang="de-DE" smtClean="0"/>
              <a:pPr/>
              <a:t>18</a:t>
            </a:fld>
            <a:endParaRPr lang="de-DE" dirty="0"/>
          </a:p>
        </p:txBody>
      </p:sp>
      <p:sp>
        <p:nvSpPr>
          <p:cNvPr id="8" name="Titel 18">
            <a:extLst>
              <a:ext uri="{FF2B5EF4-FFF2-40B4-BE49-F238E27FC236}">
                <a16:creationId xmlns:a16="http://schemas.microsoft.com/office/drawing/2014/main" id="{84DF704C-C7E0-75E8-34DD-DCF6564A4302}"/>
              </a:ext>
            </a:extLst>
          </p:cNvPr>
          <p:cNvSpPr>
            <a:spLocks noGrp="1"/>
          </p:cNvSpPr>
          <p:nvPr>
            <p:ph type="title"/>
          </p:nvPr>
        </p:nvSpPr>
        <p:spPr>
          <a:xfrm>
            <a:off x="550863" y="935038"/>
            <a:ext cx="11256962" cy="500062"/>
          </a:xfrm>
        </p:spPr>
        <p:txBody>
          <a:bodyPr/>
          <a:lstStyle/>
          <a:p>
            <a:r>
              <a:rPr lang="de-DE" dirty="0"/>
              <a:t>Wirksame operative Ziele definieren</a:t>
            </a:r>
          </a:p>
        </p:txBody>
      </p:sp>
      <p:sp>
        <p:nvSpPr>
          <p:cNvPr id="22" name="Inhaltsplatzhalter 2">
            <a:extLst>
              <a:ext uri="{FF2B5EF4-FFF2-40B4-BE49-F238E27FC236}">
                <a16:creationId xmlns:a16="http://schemas.microsoft.com/office/drawing/2014/main" id="{7AC9F9B4-28A2-9100-2697-432B20992092}"/>
              </a:ext>
            </a:extLst>
          </p:cNvPr>
          <p:cNvSpPr txBox="1">
            <a:spLocks/>
          </p:cNvSpPr>
          <p:nvPr/>
        </p:nvSpPr>
        <p:spPr>
          <a:xfrm>
            <a:off x="2442090" y="2425630"/>
            <a:ext cx="6640320" cy="1761982"/>
          </a:xfrm>
          <a:prstGeom prst="rect">
            <a:avLst/>
          </a:prstGeom>
          <a:solidFill>
            <a:srgbClr val="5E7D3F"/>
          </a:solidFill>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b="1" kern="0" dirty="0">
                <a:solidFill>
                  <a:schemeClr val="bg1"/>
                </a:solidFill>
              </a:rPr>
              <a:t>Beispiel Fokusthema Klima: </a:t>
            </a:r>
          </a:p>
          <a:p>
            <a:pPr marL="0" indent="0">
              <a:buFontTx/>
              <a:buNone/>
            </a:pP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Die Klimazielsetzung des Unternehmens Weitblick umfasst seine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komplette Wertschöpfungskette vom landwirtschaftlichen Anbau über Konsum bis zur Entsorgung (Scope-1- bis -3-Emissionen).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Der Emissionsschwerpunkt für die Scope-3-Kategorien liegt bei den eingekauften Rohstoffen, Molkereiprodukten und Verpackungen. Die Firma Weitblick verpflichtet sich, die absoluten THG-Emissionen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bis 2030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um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50 Prozent</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gegenüber 2022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zu reduzieren.</a:t>
            </a:r>
          </a:p>
          <a:p>
            <a:pPr marL="0" indent="0">
              <a:buFontTx/>
              <a:buNone/>
            </a:pPr>
            <a:endParaRPr lang="de-DE" kern="0" dirty="0"/>
          </a:p>
          <a:p>
            <a:pPr marL="0" indent="0">
              <a:buFontTx/>
              <a:buNone/>
            </a:pPr>
            <a:endParaRPr lang="de-DE" sz="1100" kern="0" dirty="0"/>
          </a:p>
          <a:p>
            <a:endParaRPr lang="de-DE" sz="1050" kern="0" dirty="0"/>
          </a:p>
        </p:txBody>
      </p:sp>
      <p:sp>
        <p:nvSpPr>
          <p:cNvPr id="4" name="Sprechblase: rechteckig mit abgerundeten Ecken 3">
            <a:extLst>
              <a:ext uri="{FF2B5EF4-FFF2-40B4-BE49-F238E27FC236}">
                <a16:creationId xmlns:a16="http://schemas.microsoft.com/office/drawing/2014/main" id="{E94B7630-B41F-372A-7E89-37CF0080EF94}"/>
              </a:ext>
            </a:extLst>
          </p:cNvPr>
          <p:cNvSpPr/>
          <p:nvPr/>
        </p:nvSpPr>
        <p:spPr>
          <a:xfrm>
            <a:off x="8076910" y="5290566"/>
            <a:ext cx="3563706" cy="1096270"/>
          </a:xfrm>
          <a:prstGeom prst="wedgeRoundRectCallout">
            <a:avLst>
              <a:gd name="adj1" fmla="val -60071"/>
              <a:gd name="adj2" fmla="val -4873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Nutzen Sie die IZU-Handlungshilfen zum betrieblichen Klimaschutz, um Hilfestellungen zur Klimastrategieentwicklung (inkl. Bilanzierung und Zielsetzung) und dem Klimamanagement zu erhalten, </a:t>
            </a:r>
            <a:r>
              <a:rPr lang="de-DE" sz="1200" kern="0" dirty="0">
                <a:solidFill>
                  <a:schemeClr val="tx1"/>
                </a:solidFill>
                <a:hlinkClick r:id="rId2" action="ppaction://hlinksldjump">
                  <a:extLst>
                    <a:ext uri="{A12FA001-AC4F-418D-AE19-62706E023703}">
                      <ahyp:hlinkClr xmlns:ahyp="http://schemas.microsoft.com/office/drawing/2018/hyperlinkcolor" val="tx"/>
                    </a:ext>
                  </a:extLst>
                </a:hlinkClick>
              </a:rPr>
              <a:t>siehe Ressourcen</a:t>
            </a:r>
            <a:r>
              <a:rPr lang="de-DE" sz="1200" kern="0" dirty="0">
                <a:solidFill>
                  <a:schemeClr val="tx1"/>
                </a:solidFill>
              </a:rPr>
              <a:t>.</a:t>
            </a:r>
          </a:p>
        </p:txBody>
      </p:sp>
      <p:sp>
        <p:nvSpPr>
          <p:cNvPr id="23" name="Textfeld 22">
            <a:extLst>
              <a:ext uri="{FF2B5EF4-FFF2-40B4-BE49-F238E27FC236}">
                <a16:creationId xmlns:a16="http://schemas.microsoft.com/office/drawing/2014/main" id="{F2BE199F-40E9-DC51-9EEC-05A9024150B9}"/>
              </a:ext>
            </a:extLst>
          </p:cNvPr>
          <p:cNvSpPr txBox="1"/>
          <p:nvPr/>
        </p:nvSpPr>
        <p:spPr>
          <a:xfrm>
            <a:off x="6490122" y="4262187"/>
            <a:ext cx="686405" cy="276999"/>
          </a:xfrm>
          <a:prstGeom prst="rect">
            <a:avLst/>
          </a:prstGeom>
          <a:noFill/>
        </p:spPr>
        <p:txBody>
          <a:bodyPr wrap="none" rtlCol="0">
            <a:spAutoFit/>
          </a:bodyPr>
          <a:lstStyle/>
          <a:p>
            <a:r>
              <a:rPr lang="de-DE" sz="1200" dirty="0"/>
              <a:t>Zieljahr</a:t>
            </a:r>
          </a:p>
        </p:txBody>
      </p:sp>
      <p:sp>
        <p:nvSpPr>
          <p:cNvPr id="25" name="Textfeld 24">
            <a:extLst>
              <a:ext uri="{FF2B5EF4-FFF2-40B4-BE49-F238E27FC236}">
                <a16:creationId xmlns:a16="http://schemas.microsoft.com/office/drawing/2014/main" id="{E20552BB-EE34-F682-D330-DE4693742AA8}"/>
              </a:ext>
            </a:extLst>
          </p:cNvPr>
          <p:cNvSpPr txBox="1"/>
          <p:nvPr/>
        </p:nvSpPr>
        <p:spPr>
          <a:xfrm>
            <a:off x="2984040" y="4499522"/>
            <a:ext cx="814647" cy="276999"/>
          </a:xfrm>
          <a:prstGeom prst="rect">
            <a:avLst/>
          </a:prstGeom>
          <a:noFill/>
        </p:spPr>
        <p:txBody>
          <a:bodyPr wrap="none" rtlCol="0">
            <a:spAutoFit/>
          </a:bodyPr>
          <a:lstStyle/>
          <a:p>
            <a:r>
              <a:rPr lang="de-DE" sz="1200" dirty="0"/>
              <a:t>Basisjahr</a:t>
            </a:r>
          </a:p>
        </p:txBody>
      </p:sp>
      <p:cxnSp>
        <p:nvCxnSpPr>
          <p:cNvPr id="26" name="Gerade Verbindung mit Pfeil 25">
            <a:extLst>
              <a:ext uri="{FF2B5EF4-FFF2-40B4-BE49-F238E27FC236}">
                <a16:creationId xmlns:a16="http://schemas.microsoft.com/office/drawing/2014/main" id="{18E6324C-930F-4C41-8420-A7FF5DA66A40}"/>
              </a:ext>
            </a:extLst>
          </p:cNvPr>
          <p:cNvCxnSpPr>
            <a:cxnSpLocks/>
          </p:cNvCxnSpPr>
          <p:nvPr/>
        </p:nvCxnSpPr>
        <p:spPr>
          <a:xfrm flipV="1">
            <a:off x="3321770" y="4085624"/>
            <a:ext cx="0" cy="406017"/>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a:extLst>
              <a:ext uri="{FF2B5EF4-FFF2-40B4-BE49-F238E27FC236}">
                <a16:creationId xmlns:a16="http://schemas.microsoft.com/office/drawing/2014/main" id="{8B6B04BB-3C32-685E-3C75-4D34A31EF105}"/>
              </a:ext>
            </a:extLst>
          </p:cNvPr>
          <p:cNvSpPr txBox="1"/>
          <p:nvPr/>
        </p:nvSpPr>
        <p:spPr>
          <a:xfrm>
            <a:off x="6922170" y="4288398"/>
            <a:ext cx="1516199" cy="646331"/>
          </a:xfrm>
          <a:prstGeom prst="rect">
            <a:avLst/>
          </a:prstGeom>
          <a:noFill/>
        </p:spPr>
        <p:txBody>
          <a:bodyPr wrap="square" rtlCol="0">
            <a:spAutoFit/>
          </a:bodyPr>
          <a:lstStyle/>
          <a:p>
            <a:pPr algn="ctr"/>
            <a:r>
              <a:rPr lang="de-DE" sz="1200" dirty="0"/>
              <a:t>Zielgröße</a:t>
            </a:r>
            <a:br>
              <a:rPr lang="de-DE" sz="1200" dirty="0"/>
            </a:br>
            <a:r>
              <a:rPr lang="de-DE" sz="1200" dirty="0"/>
              <a:t>(relativ oder absolut)</a:t>
            </a:r>
          </a:p>
        </p:txBody>
      </p:sp>
      <p:cxnSp>
        <p:nvCxnSpPr>
          <p:cNvPr id="28" name="Gerade Verbindung mit Pfeil 27">
            <a:extLst>
              <a:ext uri="{FF2B5EF4-FFF2-40B4-BE49-F238E27FC236}">
                <a16:creationId xmlns:a16="http://schemas.microsoft.com/office/drawing/2014/main" id="{40FC2E86-CA43-C911-5DE3-9FD415F463D3}"/>
              </a:ext>
            </a:extLst>
          </p:cNvPr>
          <p:cNvCxnSpPr>
            <a:cxnSpLocks/>
          </p:cNvCxnSpPr>
          <p:nvPr/>
        </p:nvCxnSpPr>
        <p:spPr>
          <a:xfrm flipV="1">
            <a:off x="7773249" y="3910613"/>
            <a:ext cx="0" cy="378019"/>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1" descr="Thermometer mit einfarbiger Füllung">
            <a:extLst>
              <a:ext uri="{FF2B5EF4-FFF2-40B4-BE49-F238E27FC236}">
                <a16:creationId xmlns:a16="http://schemas.microsoft.com/office/drawing/2014/main" id="{49B21B09-55A6-263C-1C2B-F8032C55E4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97095" y="2420888"/>
            <a:ext cx="481258" cy="481258"/>
          </a:xfrm>
          <a:prstGeom prst="rect">
            <a:avLst/>
          </a:prstGeom>
        </p:spPr>
      </p:pic>
      <p:cxnSp>
        <p:nvCxnSpPr>
          <p:cNvPr id="31" name="Gerade Verbindung mit Pfeil 30">
            <a:extLst>
              <a:ext uri="{FF2B5EF4-FFF2-40B4-BE49-F238E27FC236}">
                <a16:creationId xmlns:a16="http://schemas.microsoft.com/office/drawing/2014/main" id="{F7E04B9A-D41A-8B28-FDA7-BDF19EAB91FD}"/>
              </a:ext>
            </a:extLst>
          </p:cNvPr>
          <p:cNvCxnSpPr>
            <a:cxnSpLocks/>
          </p:cNvCxnSpPr>
          <p:nvPr/>
        </p:nvCxnSpPr>
        <p:spPr>
          <a:xfrm flipV="1">
            <a:off x="6833325" y="3910613"/>
            <a:ext cx="0" cy="378019"/>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BB538BF4-3341-2204-86A3-C7C913F9F9FD}"/>
              </a:ext>
            </a:extLst>
          </p:cNvPr>
          <p:cNvCxnSpPr>
            <a:cxnSpLocks/>
          </p:cNvCxnSpPr>
          <p:nvPr/>
        </p:nvCxnSpPr>
        <p:spPr>
          <a:xfrm>
            <a:off x="2166615" y="3174305"/>
            <a:ext cx="403537" cy="0"/>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30CE4711-C8BE-2583-F24D-23740F5FD5D0}"/>
              </a:ext>
            </a:extLst>
          </p:cNvPr>
          <p:cNvSpPr txBox="1"/>
          <p:nvPr/>
        </p:nvSpPr>
        <p:spPr>
          <a:xfrm>
            <a:off x="1847528" y="4432370"/>
            <a:ext cx="1041710" cy="461665"/>
          </a:xfrm>
          <a:prstGeom prst="rect">
            <a:avLst/>
          </a:prstGeom>
          <a:noFill/>
        </p:spPr>
        <p:txBody>
          <a:bodyPr wrap="square" rtlCol="0">
            <a:spAutoFit/>
          </a:bodyPr>
          <a:lstStyle/>
          <a:p>
            <a:pPr algn="ctr"/>
            <a:r>
              <a:rPr lang="de-DE" sz="1200" dirty="0"/>
              <a:t>Erfassungs-bereich</a:t>
            </a:r>
          </a:p>
        </p:txBody>
      </p:sp>
      <p:cxnSp>
        <p:nvCxnSpPr>
          <p:cNvPr id="41" name="Gerade Verbindung mit Pfeil 40">
            <a:extLst>
              <a:ext uri="{FF2B5EF4-FFF2-40B4-BE49-F238E27FC236}">
                <a16:creationId xmlns:a16="http://schemas.microsoft.com/office/drawing/2014/main" id="{15EC481D-5ECD-F5D2-F4D9-01F3FDD9385B}"/>
              </a:ext>
            </a:extLst>
          </p:cNvPr>
          <p:cNvCxnSpPr>
            <a:cxnSpLocks/>
          </p:cNvCxnSpPr>
          <p:nvPr/>
        </p:nvCxnSpPr>
        <p:spPr>
          <a:xfrm flipV="1">
            <a:off x="2166615" y="3174305"/>
            <a:ext cx="0" cy="1258066"/>
          </a:xfrm>
          <a:prstGeom prst="straightConnector1">
            <a:avLst/>
          </a:prstGeom>
          <a:ln>
            <a:solidFill>
              <a:srgbClr val="F9B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Textfeld 2">
            <a:extLst>
              <a:ext uri="{FF2B5EF4-FFF2-40B4-BE49-F238E27FC236}">
                <a16:creationId xmlns:a16="http://schemas.microsoft.com/office/drawing/2014/main" id="{D1921577-9A0D-2ABD-FDFF-43A291E731DF}"/>
              </a:ext>
            </a:extLst>
          </p:cNvPr>
          <p:cNvSpPr txBox="1"/>
          <p:nvPr/>
        </p:nvSpPr>
        <p:spPr>
          <a:xfrm>
            <a:off x="2378686" y="4998089"/>
            <a:ext cx="6394711" cy="276999"/>
          </a:xfrm>
          <a:prstGeom prst="rect">
            <a:avLst/>
          </a:prstGeom>
          <a:noFill/>
        </p:spPr>
        <p:txBody>
          <a:bodyPr wrap="square" rtlCol="0">
            <a:spAutoFit/>
          </a:bodyPr>
          <a:lstStyle/>
          <a:p>
            <a:pPr algn="l"/>
            <a:r>
              <a:rPr lang="de-DE" sz="1200" dirty="0"/>
              <a:t>Quelle: Beispiel für die Zielformulierung aus der Handlungshilfe Klimaziele des IZU. </a:t>
            </a:r>
          </a:p>
        </p:txBody>
      </p:sp>
      <p:sp>
        <p:nvSpPr>
          <p:cNvPr id="6" name="Fußzeilenplatzhalter 3">
            <a:extLst>
              <a:ext uri="{FF2B5EF4-FFF2-40B4-BE49-F238E27FC236}">
                <a16:creationId xmlns:a16="http://schemas.microsoft.com/office/drawing/2014/main" id="{82F4AC69-77F7-6449-1944-26B5B307370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3" name="Inhaltsplatzhalter 5">
            <a:extLst>
              <a:ext uri="{FF2B5EF4-FFF2-40B4-BE49-F238E27FC236}">
                <a16:creationId xmlns:a16="http://schemas.microsoft.com/office/drawing/2014/main" id="{CDE0F30F-0D26-4045-A5B8-D2B1A60D614C}"/>
              </a:ext>
            </a:extLst>
          </p:cNvPr>
          <p:cNvSpPr>
            <a:spLocks noGrp="1"/>
          </p:cNvSpPr>
          <p:nvPr>
            <p:ph idx="1"/>
          </p:nvPr>
        </p:nvSpPr>
        <p:spPr>
          <a:xfrm>
            <a:off x="551384" y="1569618"/>
            <a:ext cx="10657184" cy="481255"/>
          </a:xfrm>
        </p:spPr>
        <p:txBody>
          <a:bodyPr/>
          <a:lstStyle/>
          <a:p>
            <a:pPr marL="0" indent="0">
              <a:buNone/>
            </a:pPr>
            <a:r>
              <a:rPr lang="de-DE" b="1" dirty="0"/>
              <a:t>Formulieren Sie Ihre Ziele SMART – wie in diesem Beispiel:</a:t>
            </a:r>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lang="de-DE" b="1" dirty="0"/>
          </a:p>
        </p:txBody>
      </p:sp>
    </p:spTree>
    <p:extLst>
      <p:ext uri="{BB962C8B-B14F-4D97-AF65-F5344CB8AC3E}">
        <p14:creationId xmlns:p14="http://schemas.microsoft.com/office/powerpoint/2010/main" val="3686591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E5413-D735-D3DE-4BB9-3AD12A5247D9}"/>
              </a:ext>
            </a:extLst>
          </p:cNvPr>
          <p:cNvSpPr>
            <a:spLocks noGrp="1"/>
          </p:cNvSpPr>
          <p:nvPr>
            <p:ph type="title"/>
          </p:nvPr>
        </p:nvSpPr>
        <p:spPr/>
        <p:txBody>
          <a:bodyPr/>
          <a:lstStyle/>
          <a:p>
            <a:r>
              <a:rPr lang="de-DE" dirty="0"/>
              <a:t>Daten entlang der wesentlichen Themen erheben</a:t>
            </a:r>
          </a:p>
        </p:txBody>
      </p:sp>
      <p:sp>
        <p:nvSpPr>
          <p:cNvPr id="5" name="Foliennummernplatzhalter 4">
            <a:extLst>
              <a:ext uri="{FF2B5EF4-FFF2-40B4-BE49-F238E27FC236}">
                <a16:creationId xmlns:a16="http://schemas.microsoft.com/office/drawing/2014/main" id="{36D7A969-23CE-FDFD-3CA7-8424A478CE33}"/>
              </a:ext>
            </a:extLst>
          </p:cNvPr>
          <p:cNvSpPr>
            <a:spLocks noGrp="1"/>
          </p:cNvSpPr>
          <p:nvPr>
            <p:ph type="sldNum" sz="quarter" idx="4"/>
          </p:nvPr>
        </p:nvSpPr>
        <p:spPr/>
        <p:txBody>
          <a:bodyPr/>
          <a:lstStyle/>
          <a:p>
            <a:fld id="{894680D0-7A83-433A-9719-C4143F27F647}" type="slidenum">
              <a:rPr lang="de-DE" smtClean="0"/>
              <a:pPr/>
              <a:t>19</a:t>
            </a:fld>
            <a:endParaRPr lang="de-DE" dirty="0"/>
          </a:p>
        </p:txBody>
      </p:sp>
      <p:sp>
        <p:nvSpPr>
          <p:cNvPr id="6" name="Inhaltsplatzhalter 2">
            <a:extLst>
              <a:ext uri="{FF2B5EF4-FFF2-40B4-BE49-F238E27FC236}">
                <a16:creationId xmlns:a16="http://schemas.microsoft.com/office/drawing/2014/main" id="{114024E0-7AC3-8704-145F-05D75DC42724}"/>
              </a:ext>
            </a:extLst>
          </p:cNvPr>
          <p:cNvSpPr>
            <a:spLocks noGrp="1"/>
          </p:cNvSpPr>
          <p:nvPr>
            <p:ph idx="1"/>
          </p:nvPr>
        </p:nvSpPr>
        <p:spPr>
          <a:xfrm>
            <a:off x="550864" y="1700783"/>
            <a:ext cx="6259535" cy="5040585"/>
          </a:xfrm>
        </p:spPr>
        <p:txBody>
          <a:bodyPr/>
          <a:lstStyle/>
          <a:p>
            <a:pPr marL="0" indent="0">
              <a:buNone/>
            </a:pPr>
            <a:r>
              <a:rPr lang="de-DE" dirty="0"/>
              <a:t>Sie haben bei der Wesentlichkeitsanalyse die relevanten Themen nach ESRS identifiziert. Daraus können Sie nun ableiten, welche Nachhaltigkeitsinformationen Ihr Unternehmen neben den Pflichtangaben in ESRS 1 und 2 berichten muss. Nachhaltigkeitsinformationen können qualitative und quantitative Kennzahlen umfassen. Diese werden auch Datenpunkte genannt. Die EFRAG hat 2023 den Entwurf einer Übersicht zu Datenpunkten des ersten Set er ESRS veröffentlicht, um die Gap-Analyse im Unternehmen zu erleichtern. </a:t>
            </a:r>
          </a:p>
          <a:p>
            <a:pPr marL="0" indent="0">
              <a:buNone/>
            </a:pPr>
            <a:r>
              <a:rPr lang="de-DE" dirty="0"/>
              <a:t>Stellen Sie im nächsten Schritt einen Abgleich an: Welche Daten liegen bereits in Ihrem Unternehmen vor (</a:t>
            </a:r>
            <a:r>
              <a:rPr lang="de-DE" dirty="0">
                <a:hlinkClick r:id="rId3" action="ppaction://hlinksldjump">
                  <a:extLst>
                    <a:ext uri="{A12FA001-AC4F-418D-AE19-62706E023703}">
                      <ahyp:hlinkClr xmlns:ahyp="http://schemas.microsoft.com/office/drawing/2018/hyperlinkcolor" val="tx"/>
                    </a:ext>
                  </a:extLst>
                </a:hlinkClick>
              </a:rPr>
              <a:t>s. Schritt 4: Bestandsaufnahme)</a:t>
            </a:r>
            <a:r>
              <a:rPr lang="de-DE" dirty="0"/>
              <a:t> und wo? </a:t>
            </a:r>
          </a:p>
          <a:p>
            <a:pPr marL="0" indent="0">
              <a:buNone/>
            </a:pPr>
            <a:r>
              <a:rPr lang="de-DE" dirty="0"/>
              <a:t>Die Anzahl der zu erfassenden Kennzahlen kann schnell auf 30 oder deutlich mehr steigen. Im Unternehmen ist ein großer Personenkreis gefordert, um diese Daten zusammenzutragen. Einiges wird Ihnen allerdings auch bekannt vorkommen. </a:t>
            </a:r>
          </a:p>
          <a:p>
            <a:pPr marL="0" indent="0">
              <a:buNone/>
            </a:pPr>
            <a:endParaRPr lang="de-DE" dirty="0"/>
          </a:p>
          <a:p>
            <a:pPr marL="0" indent="0">
              <a:buFontTx/>
              <a:buNone/>
            </a:pPr>
            <a:endParaRPr lang="de-DE" kern="0" dirty="0">
              <a:cs typeface="Arial"/>
            </a:endParaRPr>
          </a:p>
          <a:p>
            <a:pPr marL="335272" indent="-335272"/>
            <a:endParaRPr lang="de-DE" kern="0" dirty="0">
              <a:cs typeface="Arial"/>
            </a:endParaRPr>
          </a:p>
          <a:p>
            <a:pPr marL="0" indent="0">
              <a:buNone/>
            </a:pPr>
            <a:endParaRPr lang="de-DE" dirty="0"/>
          </a:p>
        </p:txBody>
      </p:sp>
      <p:sp>
        <p:nvSpPr>
          <p:cNvPr id="3" name="Rechteck 2">
            <a:extLst>
              <a:ext uri="{FF2B5EF4-FFF2-40B4-BE49-F238E27FC236}">
                <a16:creationId xmlns:a16="http://schemas.microsoft.com/office/drawing/2014/main" id="{EAE6598F-C712-6B64-5755-DEA838131DEF}"/>
              </a:ext>
            </a:extLst>
          </p:cNvPr>
          <p:cNvSpPr/>
          <p:nvPr/>
        </p:nvSpPr>
        <p:spPr bwMode="auto">
          <a:xfrm>
            <a:off x="550864" y="4322786"/>
            <a:ext cx="6193209" cy="1985939"/>
          </a:xfrm>
          <a:prstGeom prst="rect">
            <a:avLst/>
          </a:prstGeom>
          <a:solidFill>
            <a:srgbClr val="5E7D3F"/>
          </a:solidFill>
          <a:ln w="12700" cap="flat" cmpd="sng" algn="ctr">
            <a:solidFill>
              <a:srgbClr val="5E7D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77" eaLnBrk="1" hangingPunct="1">
              <a:defRPr/>
            </a:pPr>
            <a:r>
              <a:rPr lang="de-DE" sz="1200" b="1" dirty="0">
                <a:solidFill>
                  <a:schemeClr val="bg1"/>
                </a:solidFill>
                <a:latin typeface="+mj-lt"/>
              </a:rPr>
              <a:t>Fokusthema Klima: Offenzulegende Kennzahlen für E1 Klima (Auszug)</a:t>
            </a:r>
          </a:p>
          <a:p>
            <a:pPr algn="l" defTabSz="914377" eaLnBrk="1" hangingPunct="1">
              <a:defRPr/>
            </a:pPr>
            <a:r>
              <a:rPr lang="de-DE" sz="1200" dirty="0">
                <a:solidFill>
                  <a:schemeClr val="bg1"/>
                </a:solidFill>
                <a:latin typeface="+mj-lt"/>
              </a:rPr>
              <a:t>Neben den Angaben zum Thema E1 auf </a:t>
            </a:r>
            <a:r>
              <a:rPr lang="de-DE" sz="1200" dirty="0">
                <a:solidFill>
                  <a:schemeClr val="bg1"/>
                </a:solidFill>
                <a:latin typeface="+mj-lt"/>
                <a:hlinkClick r:id="rId4" action="ppaction://hlinksldjump">
                  <a:extLst>
                    <a:ext uri="{A12FA001-AC4F-418D-AE19-62706E023703}">
                      <ahyp:hlinkClr xmlns:ahyp="http://schemas.microsoft.com/office/drawing/2018/hyperlinkcolor" val="tx"/>
                    </a:ext>
                  </a:extLst>
                </a:hlinkClick>
              </a:rPr>
              <a:t>Folie 7</a:t>
            </a:r>
            <a:r>
              <a:rPr lang="de-DE" sz="1200" dirty="0">
                <a:solidFill>
                  <a:schemeClr val="bg1"/>
                </a:solidFill>
                <a:latin typeface="+mj-lt"/>
              </a:rPr>
              <a:t> sind konkret bei Wesentlichkeit folgende Kennzahlen zu berichten</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1: Treibhausgasemissionen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2: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3: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THG-Emissionen insgesamt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THG-Intensität nach Netto-Umsatz [t CO</a:t>
            </a:r>
            <a:r>
              <a:rPr lang="de-DE" sz="1200" baseline="-25000" dirty="0">
                <a:solidFill>
                  <a:schemeClr val="bg1"/>
                </a:solidFill>
                <a:latin typeface="+mj-lt"/>
              </a:rPr>
              <a:t>2e</a:t>
            </a:r>
            <a:r>
              <a:rPr lang="de-DE" sz="1200" dirty="0">
                <a:solidFill>
                  <a:schemeClr val="bg1"/>
                </a:solidFill>
                <a:latin typeface="+mj-lt"/>
              </a:rPr>
              <a:t>/ tausend oder Millionen Euro Umsatz]</a:t>
            </a:r>
          </a:p>
          <a:p>
            <a:pPr algn="l" defTabSz="914377" eaLnBrk="1" hangingPunct="1">
              <a:defRPr/>
            </a:pPr>
            <a:r>
              <a:rPr lang="de-DE" sz="1200" dirty="0">
                <a:solidFill>
                  <a:schemeClr val="bg1"/>
                </a:solidFill>
                <a:latin typeface="+mj-lt"/>
              </a:rPr>
              <a:t>Weitere Informationen umfassen den genutzten Standard, das Vorgehen bei der Auswahl von Scope-3-Emissionen und Umrechnungsfaktoren, sowie Emissionsfaktoren. </a:t>
            </a:r>
          </a:p>
        </p:txBody>
      </p:sp>
      <p:sp>
        <p:nvSpPr>
          <p:cNvPr id="7" name="Fußzeilenplatzhalter 3">
            <a:extLst>
              <a:ext uri="{FF2B5EF4-FFF2-40B4-BE49-F238E27FC236}">
                <a16:creationId xmlns:a16="http://schemas.microsoft.com/office/drawing/2014/main" id="{81FD7C8F-5AD5-C80B-ED27-9C74295FF84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Rechteck 3">
            <a:extLst>
              <a:ext uri="{FF2B5EF4-FFF2-40B4-BE49-F238E27FC236}">
                <a16:creationId xmlns:a16="http://schemas.microsoft.com/office/drawing/2014/main" id="{4D8F3EAC-5CBC-3EA6-CF36-8CDF551DC12B}"/>
              </a:ext>
            </a:extLst>
          </p:cNvPr>
          <p:cNvSpPr/>
          <p:nvPr/>
        </p:nvSpPr>
        <p:spPr bwMode="auto">
          <a:xfrm>
            <a:off x="7119110" y="1700783"/>
            <a:ext cx="4688890" cy="4607942"/>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Nutzen Sie bestehende Systeme, um im ersten Schritt            die Daten möglichst einfach zu erfassen. Dazu können             Sie eine Liste wie auf der </a:t>
            </a:r>
            <a:r>
              <a:rPr lang="de-DE" sz="1200" kern="0" dirty="0">
                <a:latin typeface="+mj-lt"/>
                <a:ea typeface="+mn-ea"/>
                <a:hlinkClick r:id="rId5" action="ppaction://hlinksldjump">
                  <a:extLst>
                    <a:ext uri="{A12FA001-AC4F-418D-AE19-62706E023703}">
                      <ahyp:hlinkClr xmlns:ahyp="http://schemas.microsoft.com/office/drawing/2018/hyperlinkcolor" val="tx"/>
                    </a:ext>
                  </a:extLst>
                </a:hlinkClick>
              </a:rPr>
              <a:t>folgenden Folie nutzen</a:t>
            </a:r>
            <a:r>
              <a:rPr lang="de-DE" sz="1200" kern="0" dirty="0">
                <a:latin typeface="+mj-lt"/>
                <a:ea typeface="+mn-ea"/>
              </a:rPr>
              <a:t>.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Sie können teilweise auf Proxys und Branchendurchschnitte zurückgreifen. Dies betrifft zum Beispiel Klimadaten des Deutschen Wetterdienstes. Für Emissionsfaktoren eignen sich Datenbanken, das BAFA verfügt beispielweise über Emissionsdaten zu fossilen Energieträgern, die jährlich aktualisiert werden.</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Erfassung wird Sie jährlich beschäftigen. Binden Sie unbedingt das Controlling ein. Hier laufen die Daten in der Regel zusammen. Und nutzen sie die Chance die Datenerfassung zu hinterfragen. Verbesserungen sollten an dieser Stelle umgesetzt werden.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Schreiben Sie den Prozess auf und lassen Sie die Kolleginnen und Kollegen wissen, welche Daten wann zu erheben sind. Neben dem Wert lohnt es auch immer Hintergrundinformationen zur Nachverfolgung festzuhalten (Quelle, Datum, Besondere Gegebenheiten für die Interpretation der Daten etc.).</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effectLst/>
              <a:uLnTx/>
              <a:uFillTx/>
              <a:latin typeface="Arial" charset="0"/>
              <a:ea typeface="ＭＳ Ｐゴシック" charset="-128"/>
              <a:cs typeface="+mn-cs"/>
            </a:endParaRPr>
          </a:p>
        </p:txBody>
      </p:sp>
      <p:pic>
        <p:nvPicPr>
          <p:cNvPr id="9" name="Inhaltsplatzhalter 5" descr="Klemmbrett teilweise angekreuzt mit einfarbiger Füllung">
            <a:extLst>
              <a:ext uri="{FF2B5EF4-FFF2-40B4-BE49-F238E27FC236}">
                <a16:creationId xmlns:a16="http://schemas.microsoft.com/office/drawing/2014/main" id="{43C8CD85-9A41-C1E4-FA37-AFAAD6F621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bwMode="auto">
          <a:xfrm rot="793880">
            <a:off x="11042806" y="1669536"/>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785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6148" y="908720"/>
            <a:ext cx="11256616" cy="500062"/>
          </a:xfrm>
        </p:spPr>
        <p:txBody>
          <a:bodyPr/>
          <a:lstStyle/>
          <a:p>
            <a:r>
              <a:rPr lang="de-DE" sz="2400" dirty="0"/>
              <a:t>Handlungshilfe „10 Schritte zur CSRD“</a:t>
            </a:r>
          </a:p>
        </p:txBody>
      </p:sp>
      <p:sp>
        <p:nvSpPr>
          <p:cNvPr id="9" name="Inhaltsplatzhalter 8"/>
          <p:cNvSpPr>
            <a:spLocks noGrp="1"/>
          </p:cNvSpPr>
          <p:nvPr>
            <p:ph idx="1"/>
          </p:nvPr>
        </p:nvSpPr>
        <p:spPr>
          <a:xfrm>
            <a:off x="551383" y="1931196"/>
            <a:ext cx="5328941" cy="4450131"/>
          </a:xfrm>
        </p:spPr>
        <p:txBody>
          <a:bodyPr/>
          <a:lstStyle/>
          <a:p>
            <a:pPr marL="0" indent="0">
              <a:buNone/>
            </a:pPr>
            <a:r>
              <a:rPr lang="de-DE" dirty="0"/>
              <a:t>Die Handlungshilfe richtet sich an </a:t>
            </a:r>
            <a:r>
              <a:rPr lang="de-DE" kern="0" dirty="0"/>
              <a:t>Unternehmen, die konform zur neuen </a:t>
            </a:r>
            <a:r>
              <a:rPr lang="de-DE" b="1" kern="0" dirty="0"/>
              <a:t>Richtlinie über die Nachhaltigkeitsberichterstattung von Unternehmen </a:t>
            </a:r>
            <a:r>
              <a:rPr lang="de-DE" kern="0" dirty="0"/>
              <a:t>(Corporate Sustainability Reporting Directive</a:t>
            </a:r>
            <a:r>
              <a:rPr lang="de-DE" dirty="0"/>
              <a:t>, kurz: </a:t>
            </a:r>
            <a:r>
              <a:rPr lang="de-DE" kern="0" dirty="0"/>
              <a:t>CSRD) </a:t>
            </a:r>
            <a:r>
              <a:rPr lang="de-DE" dirty="0"/>
              <a:t>ihre</a:t>
            </a:r>
            <a:r>
              <a:rPr lang="de-DE" kern="0" dirty="0"/>
              <a:t> Nachhaltigkeitsberichterstattung aufbauen oder weiterentwickeln möchten. </a:t>
            </a:r>
          </a:p>
          <a:p>
            <a:pPr marL="0" indent="0">
              <a:buNone/>
            </a:pPr>
            <a:r>
              <a:rPr lang="de-DE" kern="0" dirty="0"/>
              <a:t>Sie spiegelt den Stand des ersten Sets der neuen </a:t>
            </a:r>
            <a:r>
              <a:rPr lang="de-DE" b="1" kern="0" dirty="0"/>
              <a:t>Europäischen Nachhaltigkeitsberichtsstandards</a:t>
            </a:r>
            <a:r>
              <a:rPr lang="de-DE" kern="0" dirty="0"/>
              <a:t> (European Sustainability Reporting Standards,  ESRS) wider und ist </a:t>
            </a:r>
            <a:r>
              <a:rPr lang="de-DE" dirty="0"/>
              <a:t>somit </a:t>
            </a:r>
            <a:r>
              <a:rPr lang="de-DE" kern="0" dirty="0"/>
              <a:t>insbesondere für direkt betroffene Unternehmen geeignet. </a:t>
            </a:r>
          </a:p>
          <a:p>
            <a:pPr marL="0" indent="0">
              <a:buNone/>
            </a:pPr>
            <a:r>
              <a:rPr lang="de-DE" dirty="0"/>
              <a:t>Die Handlungshilfe kann jedoch auch als </a:t>
            </a:r>
            <a:r>
              <a:rPr lang="de-DE" b="1" dirty="0"/>
              <a:t>Orientierung für</a:t>
            </a:r>
            <a:r>
              <a:rPr lang="de-DE" b="1" kern="0" dirty="0"/>
              <a:t> </a:t>
            </a:r>
            <a:r>
              <a:rPr lang="de-DE" b="1" dirty="0"/>
              <a:t>kleinere und mittlere Unternehmen</a:t>
            </a:r>
            <a:r>
              <a:rPr lang="de-DE" dirty="0"/>
              <a:t> (KMU) dienen, die sich systematisch mit Nachhaltigkeit auseinandersetzen möchten</a:t>
            </a:r>
            <a:r>
              <a:rPr lang="de-DE" b="1" dirty="0"/>
              <a:t>. </a:t>
            </a:r>
            <a:r>
              <a:rPr lang="de-DE" dirty="0"/>
              <a:t>Bitte beachten Sie, dass die EU-Kommission für KMU für 2024 einen „</a:t>
            </a:r>
            <a:r>
              <a:rPr lang="de-DE" dirty="0" err="1"/>
              <a:t>Listed</a:t>
            </a:r>
            <a:r>
              <a:rPr lang="de-DE" dirty="0"/>
              <a:t> SME Standard“ (LSME) sowie einen vereinfachten „Voluntary SME Standard“ (VSME) angekündigt hat. </a:t>
            </a:r>
          </a:p>
          <a:p>
            <a:pPr marL="0" indent="0">
              <a:buNone/>
            </a:pPr>
            <a:r>
              <a:rPr lang="de-DE" dirty="0"/>
              <a:t>Die Handlungshilfe beginnt mit einer </a:t>
            </a:r>
            <a:r>
              <a:rPr lang="de-DE" b="1" dirty="0"/>
              <a:t>Einführung in das Thema </a:t>
            </a:r>
            <a:r>
              <a:rPr lang="de-DE" dirty="0"/>
              <a:t>und stellt die neuen Europäischen Standards zur Berichterstattung nach ESRS vor. Nach der </a:t>
            </a:r>
            <a:r>
              <a:rPr lang="de-DE" b="1" dirty="0"/>
              <a:t>Analyse des Status-Quo </a:t>
            </a:r>
            <a:r>
              <a:rPr lang="de-DE" dirty="0"/>
              <a:t>liegt der Fokus auf dem Aufbau eines </a:t>
            </a:r>
            <a:r>
              <a:rPr lang="de-DE" b="1" dirty="0"/>
              <a:t>strategischen Nachhaltigkeitsmanagements </a:t>
            </a:r>
            <a:r>
              <a:rPr lang="de-DE" dirty="0"/>
              <a:t>als Basis für die </a:t>
            </a:r>
            <a:r>
              <a:rPr lang="de-DE" b="1" dirty="0"/>
              <a:t>Nachhaltigkeitsberichterstattung nach CSRD</a:t>
            </a:r>
            <a:r>
              <a:rPr lang="de-DE" dirty="0"/>
              <a:t>.</a:t>
            </a:r>
          </a:p>
        </p:txBody>
      </p:sp>
      <p:sp>
        <p:nvSpPr>
          <p:cNvPr id="4" name="Fußzeilenplatzhalter 3"/>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5" name="Foliennummernplatzhalter 4"/>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Inhaltsplatzhalter 6"/>
          <p:cNvSpPr>
            <a:spLocks noGrp="1"/>
          </p:cNvSpPr>
          <p:nvPr>
            <p:ph idx="11"/>
          </p:nvPr>
        </p:nvSpPr>
        <p:spPr>
          <a:xfrm>
            <a:off x="6251513" y="1931197"/>
            <a:ext cx="5555603" cy="855164"/>
          </a:xfrm>
        </p:spPr>
        <p:txBody>
          <a:bodyPr/>
          <a:lstStyle/>
          <a:p>
            <a:pPr marL="0" indent="0">
              <a:buNone/>
            </a:pPr>
            <a:r>
              <a:rPr lang="de-DE" kern="0" dirty="0"/>
              <a:t>Im Rahmen des </a:t>
            </a:r>
            <a:r>
              <a:rPr lang="de-DE" b="1" kern="0" dirty="0"/>
              <a:t>Umwelt- und Klimapakts Bayern </a:t>
            </a:r>
            <a:r>
              <a:rPr lang="de-DE" kern="0" dirty="0"/>
              <a:t>entwickelten das </a:t>
            </a:r>
            <a:r>
              <a:rPr lang="de-DE" b="1" kern="0" dirty="0"/>
              <a:t>Infozentrum UmweltWirtschaft (IZU) </a:t>
            </a:r>
            <a:r>
              <a:rPr lang="de-DE" kern="0" dirty="0"/>
              <a:t>am Landesamt für Umwelt in Kooperation mit dem </a:t>
            </a:r>
            <a:r>
              <a:rPr lang="de-DE" b="1" dirty="0"/>
              <a:t>Bayerischen Industrie- und Handelskammertag e.V. (BIHK) </a:t>
            </a:r>
            <a:r>
              <a:rPr lang="de-DE" dirty="0"/>
              <a:t>diese Handlungshilfe.</a:t>
            </a:r>
          </a:p>
          <a:p>
            <a:pPr marL="0" indent="0">
              <a:buFontTx/>
              <a:buNone/>
            </a:pPr>
            <a:endParaRPr lang="de-DE" kern="0" dirty="0">
              <a:solidFill>
                <a:srgbClr val="FF0000"/>
              </a:solidFill>
              <a:highlight>
                <a:srgbClr val="FFFF00"/>
              </a:highlight>
            </a:endParaRPr>
          </a:p>
        </p:txBody>
      </p:sp>
      <p:sp>
        <p:nvSpPr>
          <p:cNvPr id="11" name="Rechteck 10"/>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An wen richtet sich die Handlungshilfe?</a:t>
            </a:r>
          </a:p>
        </p:txBody>
      </p:sp>
      <p:sp>
        <p:nvSpPr>
          <p:cNvPr id="13" name="Rechteck 12"/>
          <p:cNvSpPr/>
          <p:nvPr/>
        </p:nvSpPr>
        <p:spPr bwMode="auto">
          <a:xfrm>
            <a:off x="6247162" y="1614099"/>
            <a:ext cx="5556486" cy="30869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Wie ist die Handlungshilfe entstanden</a:t>
            </a:r>
          </a:p>
        </p:txBody>
      </p:sp>
      <p:sp>
        <p:nvSpPr>
          <p:cNvPr id="3" name="Rechteck 2">
            <a:extLst>
              <a:ext uri="{FF2B5EF4-FFF2-40B4-BE49-F238E27FC236}">
                <a16:creationId xmlns:a16="http://schemas.microsoft.com/office/drawing/2014/main" id="{B347D301-8E64-E3B1-D159-C831B5019E48}"/>
              </a:ext>
            </a:extLst>
          </p:cNvPr>
          <p:cNvSpPr/>
          <p:nvPr/>
        </p:nvSpPr>
        <p:spPr bwMode="auto">
          <a:xfrm>
            <a:off x="6251131" y="2965553"/>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Wie ist die Handlungshilfe aufgebaut?</a:t>
            </a:r>
          </a:p>
        </p:txBody>
      </p:sp>
      <p:sp>
        <p:nvSpPr>
          <p:cNvPr id="6" name="Inhaltsplatzhalter 6">
            <a:extLst>
              <a:ext uri="{FF2B5EF4-FFF2-40B4-BE49-F238E27FC236}">
                <a16:creationId xmlns:a16="http://schemas.microsoft.com/office/drawing/2014/main" id="{F7A97623-A8E9-E3F0-4517-2BB7F6A887A0}"/>
              </a:ext>
            </a:extLst>
          </p:cNvPr>
          <p:cNvSpPr txBox="1">
            <a:spLocks/>
          </p:cNvSpPr>
          <p:nvPr/>
        </p:nvSpPr>
        <p:spPr bwMode="auto">
          <a:xfrm>
            <a:off x="6247162" y="3316007"/>
            <a:ext cx="5555602" cy="692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lvl="0" indent="0" algn="l" defTabSz="914400" rtl="0" eaLnBrk="1" fontAlgn="base" latinLnBrk="0" hangingPunct="1">
              <a:lnSpc>
                <a:spcPts val="1600"/>
              </a:lnSpc>
              <a:spcBef>
                <a:spcPts val="600"/>
              </a:spcBef>
              <a:spcAft>
                <a:spcPct val="0"/>
              </a:spcAft>
              <a:buClr>
                <a:srgbClr val="000000"/>
              </a:buClr>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Die Handlungshilfe ist entlang von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zehn Schritten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strukturiert. Die Schritte bauen aufeinander auf, können aber je nach Vorkenntnissen und Vorarbeiten auch nur ausschnittweise genutzt werden. </a:t>
            </a:r>
            <a:endParaRPr kumimoji="0" lang="de-DE" sz="12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26" name="Rechteck 25">
            <a:extLst>
              <a:ext uri="{FF2B5EF4-FFF2-40B4-BE49-F238E27FC236}">
                <a16:creationId xmlns:a16="http://schemas.microsoft.com/office/drawing/2014/main" id="{68C90292-F7BA-51B7-567A-9012155FF1F2}"/>
              </a:ext>
            </a:extLst>
          </p:cNvPr>
          <p:cNvSpPr/>
          <p:nvPr/>
        </p:nvSpPr>
        <p:spPr bwMode="auto">
          <a:xfrm>
            <a:off x="9480377" y="4172745"/>
            <a:ext cx="2322388" cy="1632519"/>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chemeClr val="bg1"/>
                </a:solidFill>
                <a:effectLst/>
                <a:uLnTx/>
                <a:uFillTx/>
                <a:latin typeface="Arial" charset="0"/>
                <a:ea typeface="ＭＳ Ｐゴシック" charset="-128"/>
                <a:cs typeface="+mn-cs"/>
              </a:rPr>
              <a:t>Beispiele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chemeClr val="bg1"/>
                </a:solidFill>
                <a:effectLst/>
                <a:uLnTx/>
                <a:uFillTx/>
                <a:latin typeface="Arial" charset="0"/>
                <a:ea typeface="ＭＳ Ｐゴシック" charset="-128"/>
                <a:cs typeface="+mn-cs"/>
              </a:rPr>
              <a:t>– Fokusthema Klima: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chemeClr val="bg1"/>
                </a:solidFill>
                <a:effectLst/>
                <a:uLnTx/>
                <a:uFillTx/>
                <a:latin typeface="Arial" charset="0"/>
                <a:ea typeface="ＭＳ Ｐゴシック" charset="-128"/>
                <a:cs typeface="+mn-cs"/>
              </a:rPr>
              <a:t>In der Handlungshilfe werden Beispiele mit dem Fokus „Klima“ gegeben, diese finden Sie in diesen Infoboxen.</a:t>
            </a:r>
          </a:p>
        </p:txBody>
      </p:sp>
      <p:pic>
        <p:nvPicPr>
          <p:cNvPr id="8" name="Inhaltsplatzhalter 5" descr="Klemmbrett teilweise angekreuzt mit einfarbiger Füllung">
            <a:extLst>
              <a:ext uri="{FF2B5EF4-FFF2-40B4-BE49-F238E27FC236}">
                <a16:creationId xmlns:a16="http://schemas.microsoft.com/office/drawing/2014/main" id="{C08860A9-E43D-A613-93A9-F450F8F447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8323209" y="5066041"/>
            <a:ext cx="825905" cy="825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prechblase: rechteckig mit abgerundeten Ecken 9">
            <a:extLst>
              <a:ext uri="{FF2B5EF4-FFF2-40B4-BE49-F238E27FC236}">
                <a16:creationId xmlns:a16="http://schemas.microsoft.com/office/drawing/2014/main" id="{B83F3D6C-5F13-5B20-B9EA-392EDF486651}"/>
              </a:ext>
            </a:extLst>
          </p:cNvPr>
          <p:cNvSpPr/>
          <p:nvPr/>
        </p:nvSpPr>
        <p:spPr>
          <a:xfrm>
            <a:off x="6247162" y="4163603"/>
            <a:ext cx="2061071" cy="809741"/>
          </a:xfrm>
          <a:prstGeom prst="wedgeRoundRectCallout">
            <a:avLst>
              <a:gd name="adj1" fmla="val 49301"/>
              <a:gd name="adj2" fmla="val 10196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Checklisten</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zum Abhaken geben Ihnen einen Überblick über die To</a:t>
            </a:r>
            <a:r>
              <a:rPr lang="de-DE" sz="1200" kern="0" dirty="0">
                <a:solidFill>
                  <a:srgbClr val="000000"/>
                </a:solidFill>
                <a:latin typeface="Arial"/>
                <a:ea typeface="ＭＳ Ｐゴシック"/>
              </a:rPr>
              <a:t>-d</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os.</a:t>
            </a:r>
          </a:p>
        </p:txBody>
      </p:sp>
      <p:pic>
        <p:nvPicPr>
          <p:cNvPr id="20" name="Grafik 19" descr="Thermometer mit einfarbiger Füllung">
            <a:extLst>
              <a:ext uri="{FF2B5EF4-FFF2-40B4-BE49-F238E27FC236}">
                <a16:creationId xmlns:a16="http://schemas.microsoft.com/office/drawing/2014/main" id="{E1B6A3EE-057B-5D0C-A6C4-1D4C523E6CB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29820" y="4221088"/>
            <a:ext cx="372944" cy="372944"/>
          </a:xfrm>
          <a:prstGeom prst="rect">
            <a:avLst/>
          </a:prstGeom>
        </p:spPr>
      </p:pic>
    </p:spTree>
    <p:extLst>
      <p:ext uri="{BB962C8B-B14F-4D97-AF65-F5344CB8AC3E}">
        <p14:creationId xmlns:p14="http://schemas.microsoft.com/office/powerpoint/2010/main" val="3347878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E5413-D735-D3DE-4BB9-3AD12A5247D9}"/>
              </a:ext>
            </a:extLst>
          </p:cNvPr>
          <p:cNvSpPr>
            <a:spLocks noGrp="1"/>
          </p:cNvSpPr>
          <p:nvPr>
            <p:ph type="title"/>
          </p:nvPr>
        </p:nvSpPr>
        <p:spPr/>
        <p:txBody>
          <a:bodyPr/>
          <a:lstStyle/>
          <a:p>
            <a:r>
              <a:rPr lang="de-DE" dirty="0"/>
              <a:t>Systematische Datenerfassung</a:t>
            </a:r>
          </a:p>
        </p:txBody>
      </p:sp>
      <p:sp>
        <p:nvSpPr>
          <p:cNvPr id="5" name="Foliennummernplatzhalter 4">
            <a:extLst>
              <a:ext uri="{FF2B5EF4-FFF2-40B4-BE49-F238E27FC236}">
                <a16:creationId xmlns:a16="http://schemas.microsoft.com/office/drawing/2014/main" id="{36D7A969-23CE-FDFD-3CA7-8424A478CE33}"/>
              </a:ext>
            </a:extLst>
          </p:cNvPr>
          <p:cNvSpPr>
            <a:spLocks noGrp="1"/>
          </p:cNvSpPr>
          <p:nvPr>
            <p:ph type="sldNum" sz="quarter" idx="4"/>
          </p:nvPr>
        </p:nvSpPr>
        <p:spPr/>
        <p:txBody>
          <a:bodyPr/>
          <a:lstStyle/>
          <a:p>
            <a:fld id="{894680D0-7A83-433A-9719-C4143F27F647}" type="slidenum">
              <a:rPr lang="de-DE" smtClean="0"/>
              <a:pPr/>
              <a:t>20</a:t>
            </a:fld>
            <a:endParaRPr lang="de-DE" dirty="0"/>
          </a:p>
        </p:txBody>
      </p:sp>
      <p:graphicFrame>
        <p:nvGraphicFramePr>
          <p:cNvPr id="8" name="Tabelle 8">
            <a:extLst>
              <a:ext uri="{FF2B5EF4-FFF2-40B4-BE49-F238E27FC236}">
                <a16:creationId xmlns:a16="http://schemas.microsoft.com/office/drawing/2014/main" id="{2D0861B5-B3D2-8789-57AE-B53C4B101896}"/>
              </a:ext>
            </a:extLst>
          </p:cNvPr>
          <p:cNvGraphicFramePr>
            <a:graphicFrameLocks noGrp="1"/>
          </p:cNvGraphicFramePr>
          <p:nvPr>
            <p:ph idx="1"/>
            <p:extLst>
              <p:ext uri="{D42A27DB-BD31-4B8C-83A1-F6EECF244321}">
                <p14:modId xmlns:p14="http://schemas.microsoft.com/office/powerpoint/2010/main" val="2322233996"/>
              </p:ext>
            </p:extLst>
          </p:nvPr>
        </p:nvGraphicFramePr>
        <p:xfrm>
          <a:off x="551384" y="1471494"/>
          <a:ext cx="10873729" cy="3999146"/>
        </p:xfrm>
        <a:graphic>
          <a:graphicData uri="http://schemas.openxmlformats.org/drawingml/2006/table">
            <a:tbl>
              <a:tblPr firstRow="1" bandRow="1">
                <a:tableStyleId>{5C22544A-7EE6-4342-B048-85BDC9FD1C3A}</a:tableStyleId>
              </a:tblPr>
              <a:tblGrid>
                <a:gridCol w="1008634">
                  <a:extLst>
                    <a:ext uri="{9D8B030D-6E8A-4147-A177-3AD203B41FA5}">
                      <a16:colId xmlns:a16="http://schemas.microsoft.com/office/drawing/2014/main" val="835564908"/>
                    </a:ext>
                  </a:extLst>
                </a:gridCol>
                <a:gridCol w="4608512">
                  <a:extLst>
                    <a:ext uri="{9D8B030D-6E8A-4147-A177-3AD203B41FA5}">
                      <a16:colId xmlns:a16="http://schemas.microsoft.com/office/drawing/2014/main" val="3323429545"/>
                    </a:ext>
                  </a:extLst>
                </a:gridCol>
                <a:gridCol w="1728192">
                  <a:extLst>
                    <a:ext uri="{9D8B030D-6E8A-4147-A177-3AD203B41FA5}">
                      <a16:colId xmlns:a16="http://schemas.microsoft.com/office/drawing/2014/main" val="2219497888"/>
                    </a:ext>
                  </a:extLst>
                </a:gridCol>
                <a:gridCol w="1656184">
                  <a:extLst>
                    <a:ext uri="{9D8B030D-6E8A-4147-A177-3AD203B41FA5}">
                      <a16:colId xmlns:a16="http://schemas.microsoft.com/office/drawing/2014/main" val="2418401308"/>
                    </a:ext>
                  </a:extLst>
                </a:gridCol>
                <a:gridCol w="1872207">
                  <a:extLst>
                    <a:ext uri="{9D8B030D-6E8A-4147-A177-3AD203B41FA5}">
                      <a16:colId xmlns:a16="http://schemas.microsoft.com/office/drawing/2014/main" val="2836484298"/>
                    </a:ext>
                  </a:extLst>
                </a:gridCol>
              </a:tblGrid>
              <a:tr h="492642">
                <a:tc>
                  <a:txBody>
                    <a:bodyPr/>
                    <a:lstStyle/>
                    <a:p>
                      <a:pPr algn="ctr"/>
                      <a:r>
                        <a:rPr lang="de-DE" sz="1200" dirty="0">
                          <a:solidFill>
                            <a:schemeClr val="bg1"/>
                          </a:solidFill>
                        </a:rPr>
                        <a:t>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Beschreibung der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Erfassung (Jahr 20xx)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Zuständigkeit: wer erfasst die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b="1" kern="1200" dirty="0">
                          <a:solidFill>
                            <a:schemeClr val="bg1"/>
                          </a:solidFill>
                          <a:latin typeface="+mn-lt"/>
                          <a:ea typeface="+mn-ea"/>
                          <a:cs typeface="+mn-cs"/>
                        </a:rPr>
                        <a:t>Kommentar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extLst>
                  <a:ext uri="{0D108BD9-81ED-4DB2-BD59-A6C34878D82A}">
                    <a16:rowId xmlns:a16="http://schemas.microsoft.com/office/drawing/2014/main" val="784974005"/>
                  </a:ext>
                </a:extLst>
              </a:tr>
              <a:tr h="615866">
                <a:tc>
                  <a:txBody>
                    <a:bodyPr/>
                    <a:lstStyle/>
                    <a:p>
                      <a:r>
                        <a:rPr lang="de-DE" sz="1200" dirty="0">
                          <a:solidFill>
                            <a:schemeClr val="tx1">
                              <a:lumMod val="95000"/>
                              <a:lumOff val="5000"/>
                            </a:schemeClr>
                          </a:solidFill>
                        </a:rPr>
                        <a:t>Scope-1-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a) die Scope-1-THG-Bruttoemissionen in Tonnen CO2-Äquivalent</a:t>
                      </a:r>
                      <a:br>
                        <a:rPr lang="de-DE" sz="1200" dirty="0"/>
                      </a:br>
                      <a:r>
                        <a:rPr lang="de-DE" sz="1200" dirty="0"/>
                        <a:t>b) den prozentualen Anteil der Scope-1-Treibhausgasemissionen aus regulierten Emissionshandelssystemen.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ysClr val="windowText" lastClr="000000"/>
                          </a:solidFill>
                          <a:latin typeface="+mn-lt"/>
                          <a:ea typeface="+mn-ea"/>
                          <a:cs typeface="+mn-cs"/>
                        </a:rPr>
                        <a:t>Dies umfasst direkte Emissionen am Standort, u. a. Erdgas, Flüssiggas, Heizöl, Diesel, Benzin und direkte Emissionen z. B. bei der Leckage von Kältemitteln.</a:t>
                      </a:r>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x t CO</a:t>
                      </a:r>
                      <a:r>
                        <a:rPr lang="de-DE" sz="1200" baseline="-25000" dirty="0">
                          <a:solidFill>
                            <a:schemeClr val="tx1">
                              <a:lumMod val="95000"/>
                              <a:lumOff val="5000"/>
                            </a:schemeClr>
                          </a:solidFill>
                        </a:rPr>
                        <a:t>2e</a:t>
                      </a:r>
                      <a:r>
                        <a:rPr lang="de-DE" sz="1200" dirty="0">
                          <a:solidFill>
                            <a:schemeClr val="tx1">
                              <a:lumMod val="95000"/>
                              <a:lumOff val="5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Hausmeister, Facility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Hausverwaltung einbinden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1443785"/>
                  </a:ext>
                </a:extLst>
              </a:tr>
              <a:tr h="135454">
                <a:tc>
                  <a:txBody>
                    <a:bodyPr/>
                    <a:lstStyle/>
                    <a:p>
                      <a:r>
                        <a:rPr lang="de-DE" sz="1200" dirty="0">
                          <a:solidFill>
                            <a:schemeClr val="tx1">
                              <a:lumMod val="95000"/>
                              <a:lumOff val="5000"/>
                            </a:schemeClr>
                          </a:solidFill>
                        </a:rPr>
                        <a:t>Scope-2-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lvl="1" indent="-228600" algn="l" defTabSz="914377" eaLnBrk="1" hangingPunct="1">
                        <a:buFont typeface="Arial" panose="020B0604020202020204" pitchFamily="34" charset="0"/>
                        <a:buAutoNum type="alphaLcParenR"/>
                        <a:defRPr/>
                      </a:pPr>
                      <a:r>
                        <a:rPr lang="de-DE" sz="1200" dirty="0"/>
                        <a:t>die standortbezogenen Scope-2-THG-Bruttoemissionen in Tonnen CO2-Äquivalent (mit Bundesstrommix) </a:t>
                      </a:r>
                    </a:p>
                    <a:p>
                      <a:pPr marL="228600" lvl="1" indent="-228600" algn="l" defTabSz="914377" eaLnBrk="1" hangingPunct="1">
                        <a:buFont typeface="Arial" panose="020B0604020202020204" pitchFamily="34" charset="0"/>
                        <a:buAutoNum type="alphaLcParenR"/>
                        <a:defRPr/>
                      </a:pPr>
                      <a:r>
                        <a:rPr lang="de-DE" sz="1200" dirty="0"/>
                        <a:t>die marktbezogenen Scope-2-THG-Bruttoemissionen in </a:t>
                      </a:r>
                      <a:r>
                        <a:rPr lang="de-DE" sz="1200"/>
                        <a:t>Tonnen CO2-Äquivalent </a:t>
                      </a:r>
                      <a:r>
                        <a:rPr lang="de-DE" sz="1200" dirty="0"/>
                        <a:t>(Strommix des eigenen </a:t>
                      </a:r>
                      <a:r>
                        <a:rPr lang="de-DE" sz="1200"/>
                        <a:t>Energieversorgers).</a:t>
                      </a:r>
                      <a:endParaRPr lang="de-DE" sz="1200" dirty="0"/>
                    </a:p>
                    <a:p>
                      <a:pPr marL="0" lvl="1" indent="0" algn="l" defTabSz="914377" eaLnBrk="1" hangingPunct="1">
                        <a:buFont typeface="Arial" panose="020B0604020202020204" pitchFamily="34" charset="0"/>
                        <a:buNone/>
                        <a:defRPr/>
                      </a:pPr>
                      <a:r>
                        <a:rPr lang="de-DE" sz="1200" kern="1200" dirty="0">
                          <a:solidFill>
                            <a:sysClr val="windowText" lastClr="000000"/>
                          </a:solidFill>
                          <a:latin typeface="+mn-lt"/>
                          <a:ea typeface="+mn-ea"/>
                          <a:cs typeface="+mn-cs"/>
                        </a:rPr>
                        <a:t>Dies umfasst die Emissionen aus dem Bezug von leitungsgebundener Energie, z.B. Strom oder Fernwärme.</a:t>
                      </a:r>
                    </a:p>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4984816"/>
                  </a:ext>
                </a:extLst>
              </a:tr>
              <a:tr h="615866">
                <a:tc>
                  <a:txBody>
                    <a:bodyPr/>
                    <a:lstStyle/>
                    <a:p>
                      <a:r>
                        <a:rPr lang="de-DE" sz="1200" dirty="0">
                          <a:solidFill>
                            <a:schemeClr val="tx1">
                              <a:lumMod val="95000"/>
                              <a:lumOff val="5000"/>
                            </a:schemeClr>
                          </a:solidFill>
                        </a:rPr>
                        <a:t>Scope-3-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Vor- und nachgelagerte Emissionen aus der Wertschöpfungskette.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4345027"/>
                  </a:ext>
                </a:extLst>
              </a:tr>
            </a:tbl>
          </a:graphicData>
        </a:graphic>
      </p:graphicFrame>
      <p:sp>
        <p:nvSpPr>
          <p:cNvPr id="6" name="Inhaltsplatzhalter 8">
            <a:extLst>
              <a:ext uri="{FF2B5EF4-FFF2-40B4-BE49-F238E27FC236}">
                <a16:creationId xmlns:a16="http://schemas.microsoft.com/office/drawing/2014/main" id="{8E0B0716-2DF1-BC1F-1480-5DCAB53DD5F7}"/>
              </a:ext>
            </a:extLst>
          </p:cNvPr>
          <p:cNvSpPr txBox="1">
            <a:spLocks/>
          </p:cNvSpPr>
          <p:nvPr/>
        </p:nvSpPr>
        <p:spPr bwMode="auto">
          <a:xfrm>
            <a:off x="6048540" y="3140968"/>
            <a:ext cx="5759460" cy="2955517"/>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b="1" u="sng" kern="0" dirty="0">
                <a:cs typeface="Arial"/>
              </a:rPr>
              <a:t>Grundlegende Qualitätsanforderungen:</a:t>
            </a:r>
          </a:p>
          <a:p>
            <a:pPr marL="265113" indent="-265113">
              <a:spcBef>
                <a:spcPts val="0"/>
              </a:spcBef>
            </a:pPr>
            <a:r>
              <a:rPr lang="de-DE" b="1" kern="0" dirty="0">
                <a:cs typeface="Arial"/>
              </a:rPr>
              <a:t>Relevanz: </a:t>
            </a:r>
            <a:r>
              <a:rPr lang="de-DE" kern="0" dirty="0">
                <a:cs typeface="Arial"/>
              </a:rPr>
              <a:t>Wird als gegeben angesehen, sofern das Thema bei der doppelten Wesentlichkeitsanalyse als bedeutend eingestuft wurde. </a:t>
            </a:r>
            <a:endParaRPr lang="de-DE" b="1" kern="0" dirty="0"/>
          </a:p>
          <a:p>
            <a:pPr marL="265113" indent="-265113">
              <a:spcBef>
                <a:spcPts val="0"/>
              </a:spcBef>
            </a:pPr>
            <a:r>
              <a:rPr lang="de-DE" b="1" kern="0" dirty="0">
                <a:cs typeface="Arial"/>
              </a:rPr>
              <a:t>Wahrheitsgetreue Darstellung: </a:t>
            </a:r>
            <a:r>
              <a:rPr lang="de-DE" kern="0" dirty="0">
                <a:cs typeface="Arial"/>
              </a:rPr>
              <a:t>Voraussetzung dafür ist die </a:t>
            </a:r>
            <a:r>
              <a:rPr lang="de-DE" b="1" i="1" kern="0" dirty="0">
                <a:cs typeface="Arial"/>
              </a:rPr>
              <a:t>Vollständigkeit</a:t>
            </a:r>
            <a:r>
              <a:rPr lang="de-DE" i="1" kern="0" dirty="0">
                <a:cs typeface="Arial"/>
              </a:rPr>
              <a:t> </a:t>
            </a:r>
            <a:r>
              <a:rPr lang="de-DE" kern="0" dirty="0">
                <a:cs typeface="Arial"/>
              </a:rPr>
              <a:t>(Nachvollziehbarkeit der Auswirkungen, Risiken und Chancen), die </a:t>
            </a:r>
            <a:r>
              <a:rPr lang="de-DE" b="1" i="1" kern="0" dirty="0">
                <a:cs typeface="Arial"/>
              </a:rPr>
              <a:t>Neutralität</a:t>
            </a:r>
            <a:r>
              <a:rPr lang="de-DE" kern="0" dirty="0">
                <a:cs typeface="Arial"/>
              </a:rPr>
              <a:t> (unvoreingenommene und ausgewogene Auswahl und Angabe von Informationen) und die </a:t>
            </a:r>
            <a:r>
              <a:rPr lang="de-DE" b="1" i="1" kern="0" dirty="0">
                <a:cs typeface="Arial"/>
              </a:rPr>
              <a:t>Korrektheit</a:t>
            </a:r>
            <a:r>
              <a:rPr lang="de-DE" kern="0" dirty="0">
                <a:cs typeface="Arial"/>
              </a:rPr>
              <a:t> (Fehlerfreiheit, Präzision, Kennzeichnung von Schätzungen/etc., Angemessenheit von Aussagen). </a:t>
            </a:r>
            <a:endParaRPr lang="de-DE" kern="0" dirty="0"/>
          </a:p>
          <a:p>
            <a:pPr marL="265113" indent="-265113">
              <a:spcBef>
                <a:spcPts val="0"/>
              </a:spcBef>
            </a:pPr>
            <a:r>
              <a:rPr lang="de-DE" b="1" kern="0" dirty="0">
                <a:cs typeface="Arial"/>
              </a:rPr>
              <a:t>Vergleichbarkeit: </a:t>
            </a:r>
            <a:r>
              <a:rPr lang="de-DE" kern="0" dirty="0">
                <a:cs typeface="Arial"/>
              </a:rPr>
              <a:t>Mit früher bereitgestellten Informationen oder Informationen anderer Unternehmen.</a:t>
            </a:r>
            <a:endParaRPr lang="de-DE" kern="0" dirty="0"/>
          </a:p>
          <a:p>
            <a:pPr marL="265113" indent="-265113">
              <a:spcBef>
                <a:spcPts val="0"/>
              </a:spcBef>
            </a:pPr>
            <a:r>
              <a:rPr lang="de-DE" b="1" kern="0" dirty="0">
                <a:cs typeface="Arial"/>
              </a:rPr>
              <a:t>Überprüfbarkeit: </a:t>
            </a:r>
            <a:r>
              <a:rPr lang="de-DE" kern="0" dirty="0">
                <a:cs typeface="Arial"/>
              </a:rPr>
              <a:t>Wahrheitsgetreue Darstellung muss objektiv nachvollziehbar und untermauert sein. </a:t>
            </a:r>
          </a:p>
          <a:p>
            <a:pPr marL="265113" indent="-265113">
              <a:spcBef>
                <a:spcPts val="0"/>
              </a:spcBef>
            </a:pPr>
            <a:r>
              <a:rPr lang="de-DE" b="1" kern="0" dirty="0">
                <a:cs typeface="Arial"/>
              </a:rPr>
              <a:t>Verständlichkeit: </a:t>
            </a:r>
            <a:r>
              <a:rPr lang="de-DE" kern="0" dirty="0">
                <a:cs typeface="Arial"/>
              </a:rPr>
              <a:t>Klare und prägnante Darstellung sowie Vermeidung von Verallgemeinerungen oder Dopplungen. </a:t>
            </a:r>
          </a:p>
        </p:txBody>
      </p:sp>
      <p:sp>
        <p:nvSpPr>
          <p:cNvPr id="7" name="Sprechblase: rechteckig mit abgerundeten Ecken 6">
            <a:extLst>
              <a:ext uri="{FF2B5EF4-FFF2-40B4-BE49-F238E27FC236}">
                <a16:creationId xmlns:a16="http://schemas.microsoft.com/office/drawing/2014/main" id="{5BE90244-CC17-0F3C-AE1A-8D1C8E30EBCF}"/>
              </a:ext>
            </a:extLst>
          </p:cNvPr>
          <p:cNvSpPr/>
          <p:nvPr/>
        </p:nvSpPr>
        <p:spPr>
          <a:xfrm>
            <a:off x="335360" y="5386507"/>
            <a:ext cx="5017713" cy="1088906"/>
          </a:xfrm>
          <a:prstGeom prst="wedgeRoundRectCallout">
            <a:avLst>
              <a:gd name="adj1" fmla="val -26610"/>
              <a:gd name="adj2" fmla="val -6101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Die Erfassung in einem Exceldokument ist ein guter erster Schritt, um den Überblick zu bekommen. Am Markt gibt es immer mehr Angebote für Software, die bei der Datenerfassung, Pflege und dem Reporting unterstützen. Nehmen Sie sich Zeit für die Auswahl. Die Software soll mit Ihrer Infrastruktur harmonieren, Vereinfachungen schaffen und die Anwendung muss gut geschult werden, um Fehler zu vermeiden.  </a:t>
            </a:r>
          </a:p>
        </p:txBody>
      </p:sp>
      <p:sp>
        <p:nvSpPr>
          <p:cNvPr id="3" name="Fußzeilenplatzhalter 3">
            <a:extLst>
              <a:ext uri="{FF2B5EF4-FFF2-40B4-BE49-F238E27FC236}">
                <a16:creationId xmlns:a16="http://schemas.microsoft.com/office/drawing/2014/main" id="{ECDCBE2B-31BF-3F87-5E7F-54FF00E94E3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9" name="Sprechblase: rechteckig mit abgerundeten Ecken 8">
            <a:extLst>
              <a:ext uri="{FF2B5EF4-FFF2-40B4-BE49-F238E27FC236}">
                <a16:creationId xmlns:a16="http://schemas.microsoft.com/office/drawing/2014/main" id="{610F949E-EA2E-FD81-A4C3-CFEC79C1819D}"/>
              </a:ext>
            </a:extLst>
          </p:cNvPr>
          <p:cNvSpPr/>
          <p:nvPr/>
        </p:nvSpPr>
        <p:spPr>
          <a:xfrm>
            <a:off x="6544866" y="832871"/>
            <a:ext cx="4896542" cy="638623"/>
          </a:xfrm>
          <a:prstGeom prst="wedgeRoundRectCallout">
            <a:avLst>
              <a:gd name="adj1" fmla="val -58147"/>
              <a:gd name="adj2" fmla="val 174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Im bayerischen EMAS-Kompass finden Sie ein Datenerhebungstool  unter „Mitgeltende Unterlagen“, siehe </a:t>
            </a:r>
            <a:r>
              <a:rPr lang="de-DE" sz="1200" kern="0" dirty="0">
                <a:solidFill>
                  <a:schemeClr val="tx1"/>
                </a:solidFill>
                <a:hlinkClick r:id="rId2" action="ppaction://hlinksldjump">
                  <a:extLst>
                    <a:ext uri="{A12FA001-AC4F-418D-AE19-62706E023703}">
                      <ahyp:hlinkClr xmlns:ahyp="http://schemas.microsoft.com/office/drawing/2018/hyperlinkcolor" val="tx"/>
                    </a:ext>
                  </a:extLst>
                </a:hlinkClick>
              </a:rPr>
              <a:t>Verweis Ressourcen</a:t>
            </a:r>
            <a:r>
              <a:rPr lang="de-DE" sz="1200" kern="0" dirty="0">
                <a:solidFill>
                  <a:schemeClr val="tx1"/>
                </a:solidFill>
              </a:rPr>
              <a:t>. </a:t>
            </a:r>
          </a:p>
        </p:txBody>
      </p:sp>
    </p:spTree>
    <p:extLst>
      <p:ext uri="{BB962C8B-B14F-4D97-AF65-F5344CB8AC3E}">
        <p14:creationId xmlns:p14="http://schemas.microsoft.com/office/powerpoint/2010/main" val="2664895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552EE91B-98B1-86D8-B491-C5030B76B8A1}"/>
              </a:ext>
            </a:extLst>
          </p:cNvPr>
          <p:cNvSpPr>
            <a:spLocks noGrp="1"/>
          </p:cNvSpPr>
          <p:nvPr>
            <p:ph type="title"/>
          </p:nvPr>
        </p:nvSpPr>
        <p:spPr/>
        <p:txBody>
          <a:bodyPr/>
          <a:lstStyle/>
          <a:p>
            <a:r>
              <a:rPr lang="de-DE" dirty="0"/>
              <a:t>Berichterstattung nach CSRD/ESRS</a:t>
            </a:r>
          </a:p>
        </p:txBody>
      </p:sp>
      <p:sp>
        <p:nvSpPr>
          <p:cNvPr id="3" name="Inhaltsplatzhalter 2">
            <a:extLst>
              <a:ext uri="{FF2B5EF4-FFF2-40B4-BE49-F238E27FC236}">
                <a16:creationId xmlns:a16="http://schemas.microsoft.com/office/drawing/2014/main" id="{65107009-B527-8934-AD78-E2F421A717E5}"/>
              </a:ext>
            </a:extLst>
          </p:cNvPr>
          <p:cNvSpPr>
            <a:spLocks noGrp="1"/>
          </p:cNvSpPr>
          <p:nvPr>
            <p:ph idx="1"/>
          </p:nvPr>
        </p:nvSpPr>
        <p:spPr>
          <a:xfrm>
            <a:off x="551384" y="1628776"/>
            <a:ext cx="6264696" cy="4679949"/>
          </a:xfrm>
        </p:spPr>
        <p:txBody>
          <a:bodyPr/>
          <a:lstStyle/>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0" i="0" u="none" strike="noStrike" kern="1200" cap="none" spc="0" normalizeH="0" baseline="0" noProof="0" dirty="0">
                <a:ln>
                  <a:noFill/>
                </a:ln>
                <a:effectLst/>
                <a:uLnTx/>
                <a:uFillTx/>
                <a:latin typeface="+mj-lt"/>
                <a:cs typeface="Arial" pitchFamily="34" charset="0"/>
              </a:rPr>
              <a:t>Wenn Sie die nötigen Daten erhoben haben, können Sie mit der Berichterstattung starten. </a:t>
            </a:r>
          </a:p>
          <a:p>
            <a:pPr marL="0" indent="0">
              <a:lnSpc>
                <a:spcPct val="100000"/>
              </a:lnSpc>
              <a:spcBef>
                <a:spcPts val="533"/>
              </a:spcBef>
              <a:spcAft>
                <a:spcPts val="533"/>
              </a:spcAft>
              <a:buClrTx/>
              <a:buNone/>
              <a:tabLst>
                <a:tab pos="478355" algn="l"/>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Die Nachhaltigkeitsberichterstattung integrieren Sie in den (Konzern-)Lagebericht. Informationen sind digital im European Single Electronic Format (ESEF) bereitzustellen. </a:t>
            </a:r>
            <a:r>
              <a:rPr kumimoji="0" lang="de-DE" b="0" i="0" u="none" strike="noStrike" kern="1200" cap="none" spc="0" normalizeH="0" baseline="0" noProof="0" dirty="0">
                <a:ln>
                  <a:noFill/>
                </a:ln>
                <a:solidFill>
                  <a:srgbClr val="262626"/>
                </a:solidFill>
                <a:effectLst/>
                <a:uLnTx/>
                <a:uFillTx/>
                <a:latin typeface="+mj-lt"/>
                <a:cs typeface="Arial" pitchFamily="34" charset="0"/>
              </a:rPr>
              <a:t>Die </a:t>
            </a:r>
            <a:r>
              <a:rPr lang="de-DE" kern="1200" dirty="0">
                <a:solidFill>
                  <a:srgbClr val="262626"/>
                </a:solidFill>
                <a:latin typeface="+mj-lt"/>
                <a:cs typeface="Arial" pitchFamily="34" charset="0"/>
              </a:rPr>
              <a:t>ESRS listen die </a:t>
            </a:r>
            <a:r>
              <a:rPr kumimoji="0" lang="de-DE" b="0" i="0" u="none" strike="noStrike" kern="1200" cap="none" spc="0" normalizeH="0" baseline="0" noProof="0" dirty="0">
                <a:ln>
                  <a:noFill/>
                </a:ln>
                <a:solidFill>
                  <a:srgbClr val="262626"/>
                </a:solidFill>
                <a:effectLst/>
                <a:uLnTx/>
                <a:uFillTx/>
                <a:latin typeface="+mj-lt"/>
                <a:cs typeface="Arial" pitchFamily="34" charset="0"/>
              </a:rPr>
              <a:t>geforderten Inhalte auf. Alle Informationen müssen im Bericht selbst enthalten sein. Zusätzliche Nachweise werden nicht explizit eingefordert</a:t>
            </a:r>
            <a:r>
              <a:rPr lang="de-DE" kern="1200" dirty="0">
                <a:solidFill>
                  <a:srgbClr val="262626"/>
                </a:solidFill>
                <a:latin typeface="+mj-lt"/>
                <a:cs typeface="Arial" pitchFamily="34" charset="0"/>
              </a:rPr>
              <a:t>. </a:t>
            </a:r>
          </a:p>
          <a:p>
            <a:pPr marL="0" indent="0">
              <a:lnSpc>
                <a:spcPct val="100000"/>
              </a:lnSpc>
              <a:spcBef>
                <a:spcPts val="533"/>
              </a:spcBef>
              <a:spcAft>
                <a:spcPts val="533"/>
              </a:spcAft>
              <a:buClrTx/>
              <a:buNone/>
              <a:tabLst>
                <a:tab pos="478355" algn="l"/>
              </a:tabLst>
              <a:defRPr/>
            </a:pPr>
            <a:r>
              <a:rPr kumimoji="0" lang="de-DE" b="0" i="0" u="none" strike="noStrike" kern="1200" cap="none" spc="0" normalizeH="0" baseline="0" noProof="0" dirty="0">
                <a:ln>
                  <a:noFill/>
                </a:ln>
                <a:solidFill>
                  <a:srgbClr val="262626"/>
                </a:solidFill>
                <a:effectLst/>
                <a:uLnTx/>
                <a:uFillTx/>
                <a:latin typeface="+mj-lt"/>
                <a:cs typeface="Arial" pitchFamily="34" charset="0"/>
              </a:rPr>
              <a:t>Den Bericht müssen Sie prüfen lassen. Prüfende sind nach aktuellem Stand die Wirtschaftsprüfer. Diese können konkrete Anforderungen ausweisen. Zunächst wird eine Prüfung mit begrenzter Sicherheit (limited assurance) durch die Prüfenden durchgeführt, im späteren Verlauf soll mindestens eine Prüfung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mit hinreichender Sicherheit (reasonable Assurance) etabliert werden. Viele Details zu diesen Prüfungen sind zum aktuellen Zeitpunkt noch nicht definiert. </a:t>
            </a:r>
            <a:endParaRPr lang="de-DE" sz="1200" kern="1200" dirty="0">
              <a:solidFill>
                <a:srgbClr val="262626"/>
              </a:solidFill>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lang="de-DE" kern="1200" dirty="0">
              <a:solidFill>
                <a:srgbClr val="262626"/>
              </a:solidFill>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0" i="0" u="none" strike="noStrike" kern="1200" cap="none" spc="0" normalizeH="0" baseline="0" noProof="0" dirty="0">
                <a:ln>
                  <a:noFill/>
                </a:ln>
                <a:solidFill>
                  <a:srgbClr val="262626"/>
                </a:solidFill>
                <a:effectLst/>
                <a:uLnTx/>
                <a:uFillTx/>
                <a:latin typeface="+mj-lt"/>
                <a:cs typeface="Arial" pitchFamily="34" charset="0"/>
              </a:rPr>
              <a:t>Nicht wesentliche Angaben können ohne Erläuterung im Bericht entfallen, Prüfende könnten aber eine Begründung einfordern, wie es zu den Ausschlüssen kam. </a:t>
            </a: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1" i="0" u="none" strike="noStrike" kern="1200" cap="none" spc="0" normalizeH="0" baseline="0" noProof="0" dirty="0">
                <a:ln>
                  <a:noFill/>
                </a:ln>
                <a:solidFill>
                  <a:srgbClr val="262626"/>
                </a:solidFill>
                <a:effectLst/>
                <a:uLnTx/>
                <a:uFillTx/>
                <a:latin typeface="+mj-lt"/>
                <a:cs typeface="Arial" pitchFamily="34" charset="0"/>
              </a:rPr>
              <a:t>Tipp: </a:t>
            </a:r>
            <a:r>
              <a:rPr kumimoji="0" lang="de-DE" b="0" i="0" u="none" strike="noStrike" kern="1200" cap="none" spc="0" normalizeH="0" baseline="0" noProof="0" dirty="0">
                <a:ln>
                  <a:noFill/>
                </a:ln>
                <a:solidFill>
                  <a:srgbClr val="262626"/>
                </a:solidFill>
                <a:effectLst/>
                <a:uLnTx/>
                <a:uFillTx/>
                <a:latin typeface="+mj-lt"/>
                <a:cs typeface="Arial" pitchFamily="34" charset="0"/>
              </a:rPr>
              <a:t>Planen Sie für das Jahr 2025 einen Übungsbericht ein. Das hilft, um die Lücken zu erkennen, die beteiligten Menschen zu schulen und sicherzustellen, dass Sie zum ersten Pflichtbericht die Anforderungen auch zu 100 % einhalten können (Compliance). </a:t>
            </a:r>
          </a:p>
          <a:p>
            <a:pPr marL="0" indent="0">
              <a:buNone/>
            </a:pPr>
            <a:endParaRPr lang="de-DE" dirty="0">
              <a:latin typeface="+mj-lt"/>
            </a:endParaRPr>
          </a:p>
        </p:txBody>
      </p:sp>
      <p:sp>
        <p:nvSpPr>
          <p:cNvPr id="5" name="Foliennummernplatzhalter 4">
            <a:extLst>
              <a:ext uri="{FF2B5EF4-FFF2-40B4-BE49-F238E27FC236}">
                <a16:creationId xmlns:a16="http://schemas.microsoft.com/office/drawing/2014/main" id="{8023BDFE-7857-EA4E-D6DC-A1A48E38076A}"/>
              </a:ext>
            </a:extLst>
          </p:cNvPr>
          <p:cNvSpPr>
            <a:spLocks noGrp="1"/>
          </p:cNvSpPr>
          <p:nvPr>
            <p:ph type="sldNum" sz="quarter" idx="4"/>
          </p:nvPr>
        </p:nvSpPr>
        <p:spPr/>
        <p:txBody>
          <a:bodyPr/>
          <a:lstStyle/>
          <a:p>
            <a:fld id="{894680D0-7A83-433A-9719-C4143F27F647}" type="slidenum">
              <a:rPr lang="de-DE" smtClean="0"/>
              <a:pPr/>
              <a:t>21</a:t>
            </a:fld>
            <a:endParaRPr lang="de-DE" dirty="0"/>
          </a:p>
        </p:txBody>
      </p:sp>
      <p:sp>
        <p:nvSpPr>
          <p:cNvPr id="10" name="Sprechblase: rechteckig mit abgerundeten Ecken 9">
            <a:extLst>
              <a:ext uri="{FF2B5EF4-FFF2-40B4-BE49-F238E27FC236}">
                <a16:creationId xmlns:a16="http://schemas.microsoft.com/office/drawing/2014/main" id="{CD570453-2AD8-253A-05F1-986498B36931}"/>
              </a:ext>
            </a:extLst>
          </p:cNvPr>
          <p:cNvSpPr/>
          <p:nvPr/>
        </p:nvSpPr>
        <p:spPr>
          <a:xfrm>
            <a:off x="870405" y="4189269"/>
            <a:ext cx="5225595" cy="1008112"/>
          </a:xfrm>
          <a:prstGeom prst="wedgeRoundRectCallout">
            <a:avLst>
              <a:gd name="adj1" fmla="val -26610"/>
              <a:gd name="adj2" fmla="val -6101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Setzen Sie sich frühzeitig mit Ihrem Wirtschaftsprüfer zusammen:</a:t>
            </a:r>
          </a:p>
          <a:p>
            <a:pPr marL="0" indent="0" algn="l">
              <a:buFontTx/>
              <a:buNone/>
            </a:pPr>
            <a:r>
              <a:rPr lang="de-DE" sz="1200" kern="0" dirty="0">
                <a:solidFill>
                  <a:schemeClr val="tx1"/>
                </a:solidFill>
              </a:rPr>
              <a:t>- Was wird erwartet? </a:t>
            </a:r>
          </a:p>
          <a:p>
            <a:pPr marL="0" indent="0" algn="l">
              <a:buFontTx/>
              <a:buNone/>
            </a:pPr>
            <a:r>
              <a:rPr lang="de-DE" sz="1200" kern="0" dirty="0">
                <a:solidFill>
                  <a:schemeClr val="tx1"/>
                </a:solidFill>
              </a:rPr>
              <a:t>- Wie werden die Informationen in den Lagebericht integriert?</a:t>
            </a:r>
          </a:p>
          <a:p>
            <a:pPr marL="0" indent="0" algn="l">
              <a:buFontTx/>
              <a:buNone/>
            </a:pPr>
            <a:r>
              <a:rPr lang="de-DE" sz="1200" kern="0" dirty="0">
                <a:solidFill>
                  <a:schemeClr val="tx1"/>
                </a:solidFill>
              </a:rPr>
              <a:t>- Wie können Sie den Prozess gemeinsam angehen?</a:t>
            </a:r>
          </a:p>
          <a:p>
            <a:pPr marL="0" indent="0" algn="l">
              <a:buFontTx/>
              <a:buNone/>
            </a:pPr>
            <a:r>
              <a:rPr lang="de-DE" sz="1200" kern="0" dirty="0">
                <a:solidFill>
                  <a:schemeClr val="tx1"/>
                </a:solidFill>
              </a:rPr>
              <a:t>Je klarer Sie abgestimmt sind, desto einfacher ist der Prozess. </a:t>
            </a:r>
          </a:p>
        </p:txBody>
      </p:sp>
      <p:sp>
        <p:nvSpPr>
          <p:cNvPr id="11" name="Inhaltsplatzhalter 8">
            <a:extLst>
              <a:ext uri="{FF2B5EF4-FFF2-40B4-BE49-F238E27FC236}">
                <a16:creationId xmlns:a16="http://schemas.microsoft.com/office/drawing/2014/main" id="{EE8B1632-A35E-4722-DC84-1EF338C60710}"/>
              </a:ext>
            </a:extLst>
          </p:cNvPr>
          <p:cNvSpPr txBox="1">
            <a:spLocks/>
          </p:cNvSpPr>
          <p:nvPr/>
        </p:nvSpPr>
        <p:spPr bwMode="auto">
          <a:xfrm>
            <a:off x="7320135" y="1628776"/>
            <a:ext cx="4487865" cy="4392512"/>
          </a:xfrm>
          <a:prstGeom prst="rect">
            <a:avLst/>
          </a:prstGeom>
          <a:noFill/>
          <a:ln w="12700" cap="flat" cmpd="sng" algn="ctr">
            <a:solidFill>
              <a:srgbClr val="5E7D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l">
              <a:lnSpc>
                <a:spcPct val="150000"/>
              </a:lnSpc>
              <a:buNone/>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endParaRPr lang="de-DE" sz="1200" dirty="0"/>
          </a:p>
          <a:p>
            <a:pPr marL="285750" indent="-285750" algn="l">
              <a:lnSpc>
                <a:spcPct val="100000"/>
              </a:lnSpc>
              <a:buFont typeface="Arial" panose="020B0604020202020204" pitchFamily="34" charset="0"/>
              <a:buChar char="□"/>
            </a:pPr>
            <a:r>
              <a:rPr lang="de-DE" sz="1200" dirty="0"/>
              <a:t>Berichten Sie zunächst die Anforderungen aus            ESRS 1 und 2. Diese umfassen die allgemeinen Informationen zum Unternehmen sowie das Vorgehen und die Ergebnisse zur Wesentlichkeitsanalyse. </a:t>
            </a:r>
          </a:p>
          <a:p>
            <a:pPr marL="285750" indent="-285750" algn="l">
              <a:lnSpc>
                <a:spcPct val="100000"/>
              </a:lnSpc>
              <a:buFont typeface="Arial" panose="020B0604020202020204" pitchFamily="34" charset="0"/>
              <a:buChar char="□"/>
            </a:pPr>
            <a:r>
              <a:rPr lang="de-DE" dirty="0"/>
              <a:t>Die Anforderungen zu den (einzelnen) wesentlichen </a:t>
            </a:r>
            <a:r>
              <a:rPr lang="de-DE" sz="1200" dirty="0"/>
              <a:t>Nachhaltigkeitsthemen sind als nächstes zu berichten. Darin enthalten sind die strategischen und operativen Ziele</a:t>
            </a:r>
            <a:r>
              <a:rPr lang="de-DE" sz="1200" strike="sngStrike" dirty="0"/>
              <a:t> </a:t>
            </a:r>
            <a:r>
              <a:rPr lang="de-DE" sz="1200" dirty="0"/>
              <a:t>sowie Maßnahmen zu deren Erreichung</a:t>
            </a:r>
            <a:r>
              <a:rPr lang="de-DE" strike="sngStrike" dirty="0"/>
              <a:t> </a:t>
            </a:r>
            <a:r>
              <a:rPr lang="de-DE" sz="1200" dirty="0"/>
              <a:t>und der Managementansatz (wie werden die Themen gesteuert, wer ist zuständig auf welcher Ebene). In den Standards sind dies die „Verfahren zur Umsetzung der Sorgfaltspflicht“.</a:t>
            </a:r>
          </a:p>
          <a:p>
            <a:pPr marL="285750" indent="-285750" algn="l">
              <a:lnSpc>
                <a:spcPct val="100000"/>
              </a:lnSpc>
              <a:buFont typeface="Arial" panose="020B0604020202020204" pitchFamily="34" charset="0"/>
              <a:buChar char="□"/>
            </a:pPr>
            <a:r>
              <a:rPr lang="de-DE" kern="0" dirty="0">
                <a:latin typeface="+mj-lt"/>
              </a:rPr>
              <a:t>Sofern Sie bereits nach einem Standard berichten, beobachten Sie die Entwicklungen (</a:t>
            </a:r>
            <a:r>
              <a:rPr lang="de-DE" kern="0" dirty="0">
                <a:latin typeface="+mj-lt"/>
                <a:hlinkClick r:id="rId2" action="ppaction://hlinksldjump">
                  <a:extLst>
                    <a:ext uri="{A12FA001-AC4F-418D-AE19-62706E023703}">
                      <ahyp:hlinkClr xmlns:ahyp="http://schemas.microsoft.com/office/drawing/2018/hyperlinkcolor" val="tx"/>
                    </a:ext>
                  </a:extLst>
                </a:hlinkClick>
              </a:rPr>
              <a:t>siehe Schritt 3</a:t>
            </a:r>
            <a:r>
              <a:rPr lang="de-DE" kern="0" dirty="0">
                <a:latin typeface="+mj-lt"/>
              </a:rPr>
              <a:t>). Die etablierten Standards bieten Hilfestellung an und es sind teilweise Anpassungen zu erwarten. Dies betrifft z. B. den Deutschen Nachhaltigkeitskodex (DNK). Die Global Reporting Initiative hat zu den Schnittstellen und Unterschieden bereits ein Papier veröffentlich, </a:t>
            </a:r>
            <a:r>
              <a:rPr lang="de-DE" kern="0" dirty="0">
                <a:latin typeface="+mj-lt"/>
                <a:hlinkClick r:id="rId3" action="ppaction://hlinksldjump">
                  <a:extLst>
                    <a:ext uri="{A12FA001-AC4F-418D-AE19-62706E023703}">
                      <ahyp:hlinkClr xmlns:ahyp="http://schemas.microsoft.com/office/drawing/2018/hyperlinkcolor" val="tx"/>
                    </a:ext>
                  </a:extLst>
                </a:hlinkClick>
              </a:rPr>
              <a:t>siehe Ressourcen</a:t>
            </a:r>
            <a:r>
              <a:rPr lang="de-DE" kern="0" dirty="0">
                <a:latin typeface="+mj-lt"/>
              </a:rPr>
              <a:t>. </a:t>
            </a:r>
          </a:p>
        </p:txBody>
      </p:sp>
      <p:pic>
        <p:nvPicPr>
          <p:cNvPr id="7" name="Inhaltsplatzhalter 5" descr="Klemmbrett teilweise angekreuzt mit einfarbiger Füllung">
            <a:extLst>
              <a:ext uri="{FF2B5EF4-FFF2-40B4-BE49-F238E27FC236}">
                <a16:creationId xmlns:a16="http://schemas.microsoft.com/office/drawing/2014/main" id="{B5C8B0A0-9660-A159-6887-405653938A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rot="793880">
            <a:off x="11015662" y="1667443"/>
            <a:ext cx="633280" cy="633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ußzeilenplatzhalter 3">
            <a:extLst>
              <a:ext uri="{FF2B5EF4-FFF2-40B4-BE49-F238E27FC236}">
                <a16:creationId xmlns:a16="http://schemas.microsoft.com/office/drawing/2014/main" id="{C6C86596-2E72-D146-4AF2-9170F4F3BC0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24446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850D2009-35EB-93BA-DBB0-5F8446977B82}"/>
              </a:ext>
            </a:extLst>
          </p:cNvPr>
          <p:cNvSpPr>
            <a:spLocks noGrp="1"/>
          </p:cNvSpPr>
          <p:nvPr>
            <p:ph type="sldNum" sz="quarter" idx="4"/>
          </p:nvPr>
        </p:nvSpPr>
        <p:spPr/>
        <p:txBody>
          <a:bodyPr/>
          <a:lstStyle/>
          <a:p>
            <a:fld id="{894680D0-7A83-433A-9719-C4143F27F647}" type="slidenum">
              <a:rPr lang="de-DE" smtClean="0"/>
              <a:pPr/>
              <a:t>22</a:t>
            </a:fld>
            <a:endParaRPr lang="de-DE" dirty="0"/>
          </a:p>
        </p:txBody>
      </p:sp>
      <p:graphicFrame>
        <p:nvGraphicFramePr>
          <p:cNvPr id="9" name="Diagramm 8">
            <a:extLst>
              <a:ext uri="{FF2B5EF4-FFF2-40B4-BE49-F238E27FC236}">
                <a16:creationId xmlns:a16="http://schemas.microsoft.com/office/drawing/2014/main" id="{EAD09303-DB01-4018-C76A-DA773B9786D0}"/>
              </a:ext>
            </a:extLst>
          </p:cNvPr>
          <p:cNvGraphicFramePr/>
          <p:nvPr>
            <p:extLst>
              <p:ext uri="{D42A27DB-BD31-4B8C-83A1-F6EECF244321}">
                <p14:modId xmlns:p14="http://schemas.microsoft.com/office/powerpoint/2010/main" val="3820058862"/>
              </p:ext>
            </p:extLst>
          </p:nvPr>
        </p:nvGraphicFramePr>
        <p:xfrm>
          <a:off x="746180" y="3109659"/>
          <a:ext cx="9236635" cy="1659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prechblase: rechteckig 9">
            <a:extLst>
              <a:ext uri="{FF2B5EF4-FFF2-40B4-BE49-F238E27FC236}">
                <a16:creationId xmlns:a16="http://schemas.microsoft.com/office/drawing/2014/main" id="{CBD4FB10-9AB7-9280-EB9E-6CA18D4104EA}"/>
              </a:ext>
            </a:extLst>
          </p:cNvPr>
          <p:cNvSpPr/>
          <p:nvPr/>
        </p:nvSpPr>
        <p:spPr>
          <a:xfrm>
            <a:off x="574601" y="4649045"/>
            <a:ext cx="4104456" cy="1659679"/>
          </a:xfrm>
          <a:prstGeom prst="wedgeRectCallout">
            <a:avLst>
              <a:gd name="adj1" fmla="val -7848"/>
              <a:gd name="adj2" fmla="val -72717"/>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lang="de-DE" sz="1200" kern="0" dirty="0">
                <a:solidFill>
                  <a:sysClr val="windowText" lastClr="000000"/>
                </a:solidFill>
                <a:latin typeface="+mj-lt"/>
              </a:rPr>
              <a:t>Die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EMAS-Verordnung deckt die ökologischen Themen aus den ESRS gut ab. Ergänzungen zu Kennzahlen </a:t>
            </a:r>
            <a:r>
              <a:rPr lang="de-DE" sz="1200" kern="0" dirty="0">
                <a:solidFill>
                  <a:sysClr val="windowText" lastClr="000000"/>
                </a:solidFill>
                <a:latin typeface="+mj-lt"/>
              </a:rPr>
              <a:t>sind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notwendig. Die anderen Themen aus den Bereichen Soziales und Governance müssen umfänglich ergänzt werden. Ein Unterschied zwischen den ESRS und EMAS besteht auch in der Durchführung der Wesentlichkeits- bzw. der Kontextanalyse</a:t>
            </a:r>
            <a:r>
              <a:rPr lang="de-DE" sz="1200" kern="0" dirty="0">
                <a:solidFill>
                  <a:sysClr val="windowText" lastClr="000000"/>
                </a:solidFill>
                <a:latin typeface="+mj-lt"/>
              </a:rPr>
              <a:t>. Das Vorgehen ist in EMAS weniger stark vorgegeben.</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p:txBody>
      </p:sp>
      <p:sp>
        <p:nvSpPr>
          <p:cNvPr id="11" name="Sprechblase: rechteckig 10">
            <a:extLst>
              <a:ext uri="{FF2B5EF4-FFF2-40B4-BE49-F238E27FC236}">
                <a16:creationId xmlns:a16="http://schemas.microsoft.com/office/drawing/2014/main" id="{8FC63A5A-8DE7-7112-12CF-02D8883CE1B5}"/>
              </a:ext>
            </a:extLst>
          </p:cNvPr>
          <p:cNvSpPr/>
          <p:nvPr/>
        </p:nvSpPr>
        <p:spPr>
          <a:xfrm>
            <a:off x="1919536" y="2020980"/>
            <a:ext cx="3152411" cy="1021981"/>
          </a:xfrm>
          <a:prstGeom prst="wedgeRectCallout">
            <a:avLst>
              <a:gd name="adj1" fmla="val 9539"/>
              <a:gd name="adj2" fmla="val 106249"/>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Neben der Durchführung der Wesentlichkeitsanalyse, wie gefordert durch ESRS, sind Informationen zu ESRS 1 und 2 zu ergänzen. Für noch nicht abgedeckte Themen müssen Sie Ziele erarbeiten.</a:t>
            </a:r>
            <a:endParaRPr kumimoji="0" lang="de-DE" sz="1200" b="0" i="0" u="none" strike="sngStrike" kern="0" cap="none" spc="0" normalizeH="0" baseline="0" noProof="0" dirty="0">
              <a:ln>
                <a:noFill/>
              </a:ln>
              <a:solidFill>
                <a:sysClr val="windowText" lastClr="000000"/>
              </a:solidFill>
              <a:effectLst/>
              <a:highlight>
                <a:srgbClr val="FFFF00"/>
              </a:highlight>
              <a:uLnTx/>
              <a:uFillTx/>
              <a:latin typeface="+mj-lt"/>
              <a:ea typeface="+mn-ea"/>
              <a:cs typeface="+mn-cs"/>
            </a:endParaRPr>
          </a:p>
        </p:txBody>
      </p:sp>
      <p:sp>
        <p:nvSpPr>
          <p:cNvPr id="12" name="Sprechblase: rechteckig 11">
            <a:extLst>
              <a:ext uri="{FF2B5EF4-FFF2-40B4-BE49-F238E27FC236}">
                <a16:creationId xmlns:a16="http://schemas.microsoft.com/office/drawing/2014/main" id="{3E7E7D92-406B-BC7C-64E4-7BE865C40CBA}"/>
              </a:ext>
            </a:extLst>
          </p:cNvPr>
          <p:cNvSpPr/>
          <p:nvPr/>
        </p:nvSpPr>
        <p:spPr>
          <a:xfrm>
            <a:off x="4883886" y="4649046"/>
            <a:ext cx="3372354" cy="1659679"/>
          </a:xfrm>
          <a:prstGeom prst="wedgeRectCallout">
            <a:avLst>
              <a:gd name="adj1" fmla="val 27248"/>
              <a:gd name="adj2" fmla="val -72812"/>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 bietet einen guten Einstieg in die nachhaltige Ausrichtung des Unternehmens</a:t>
            </a:r>
            <a:r>
              <a:rPr lang="de-DE" sz="1200" kern="0" dirty="0">
                <a:solidFill>
                  <a:sysClr val="windowText" lastClr="000000"/>
                </a:solidFill>
                <a:latin typeface="+mj-lt"/>
              </a:rPr>
              <a:t>. Es gilt die zusätzlichen Themen aufzunehmen und in den Managementansatz zu integrieren. Dies umfasst etwa die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Ausweitung des Umweltprogramms (inkl. Ziele und Kennzahlen</a:t>
            </a:r>
            <a:r>
              <a:rPr lang="de-DE" sz="1200" kern="0" dirty="0">
                <a:solidFill>
                  <a:sysClr val="windowText" lastClr="000000"/>
                </a:solidFill>
                <a:latin typeface="+mj-lt"/>
              </a:rPr>
              <a:t>)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sowie die Anpassung von Prozessen und Dokumenten. </a:t>
            </a:r>
          </a:p>
        </p:txBody>
      </p:sp>
      <p:sp>
        <p:nvSpPr>
          <p:cNvPr id="13" name="Titel 5">
            <a:extLst>
              <a:ext uri="{FF2B5EF4-FFF2-40B4-BE49-F238E27FC236}">
                <a16:creationId xmlns:a16="http://schemas.microsoft.com/office/drawing/2014/main" id="{20BEF368-1C93-9C9E-D814-4DA3FE644D1E}"/>
              </a:ext>
            </a:extLst>
          </p:cNvPr>
          <p:cNvSpPr>
            <a:spLocks noGrp="1"/>
          </p:cNvSpPr>
          <p:nvPr>
            <p:ph type="title"/>
          </p:nvPr>
        </p:nvSpPr>
        <p:spPr>
          <a:xfrm>
            <a:off x="467519" y="882781"/>
            <a:ext cx="11256962" cy="500062"/>
          </a:xfrm>
        </p:spPr>
        <p:txBody>
          <a:bodyPr/>
          <a:lstStyle/>
          <a:p>
            <a:r>
              <a:rPr lang="de-DE" sz="2400" dirty="0"/>
              <a:t>Von EMAS zur CSRD-Berichterstattung</a:t>
            </a:r>
          </a:p>
        </p:txBody>
      </p:sp>
      <p:sp>
        <p:nvSpPr>
          <p:cNvPr id="2" name="Sprechblase: rechteckig 1">
            <a:extLst>
              <a:ext uri="{FF2B5EF4-FFF2-40B4-BE49-F238E27FC236}">
                <a16:creationId xmlns:a16="http://schemas.microsoft.com/office/drawing/2014/main" id="{5A51367D-96CA-798F-54F2-69DDD89BAC59}"/>
              </a:ext>
            </a:extLst>
          </p:cNvPr>
          <p:cNvSpPr/>
          <p:nvPr/>
        </p:nvSpPr>
        <p:spPr>
          <a:xfrm>
            <a:off x="5663952" y="2020980"/>
            <a:ext cx="6144049" cy="1128743"/>
          </a:xfrm>
          <a:prstGeom prst="wedgeRectCallout">
            <a:avLst>
              <a:gd name="adj1" fmla="val -7278"/>
              <a:gd name="adj2" fmla="val 90259"/>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Die Umwelterklärung kann auf zweierlei Weise integriert werden</a:t>
            </a:r>
            <a:r>
              <a:rPr lang="de-DE" sz="1200" kern="0" dirty="0">
                <a:solidFill>
                  <a:sysClr val="windowText" lastClr="000000"/>
                </a:solidFill>
                <a:latin typeface="+mj-lt"/>
              </a:rPr>
              <a:t>:</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a:p>
            <a:pPr marL="228600" marR="0" lvl="0" indent="-228600" algn="l" defTabSz="914377" eaLnBrk="1" fontAlgn="auto" latinLnBrk="0" hangingPunct="1">
              <a:lnSpc>
                <a:spcPct val="100000"/>
              </a:lnSpc>
              <a:spcBef>
                <a:spcPts val="0"/>
              </a:spcBef>
              <a:spcAft>
                <a:spcPts val="0"/>
              </a:spcAft>
              <a:buClrTx/>
              <a:buSzTx/>
              <a:buFontTx/>
              <a:buAutoNum type="arabicPeriod"/>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 gibt die Möglichkeit zusätzliche Informationen in der Umwelterklärung zu ergänzen. Die Erklärung kann als separates Dokument verfasst werden. Es gibt eine Referenz im Lagebericht.</a:t>
            </a:r>
          </a:p>
          <a:p>
            <a:pPr marL="228600" marR="0" lvl="0" indent="-228600" algn="l" defTabSz="914377" eaLnBrk="1" fontAlgn="auto" latinLnBrk="0" hangingPunct="1">
              <a:lnSpc>
                <a:spcPct val="100000"/>
              </a:lnSpc>
              <a:spcBef>
                <a:spcPts val="0"/>
              </a:spcBef>
              <a:spcAft>
                <a:spcPts val="0"/>
              </a:spcAft>
              <a:buClrTx/>
              <a:buSzTx/>
              <a:buFontTx/>
              <a:buAutoNum type="arabicPeriod"/>
              <a:tabLst/>
              <a:defRPr/>
            </a:pPr>
            <a:r>
              <a:rPr lang="de-DE" sz="1200" kern="0" dirty="0">
                <a:solidFill>
                  <a:sysClr val="windowText" lastClr="000000"/>
                </a:solidFill>
                <a:latin typeface="+mj-lt"/>
              </a:rPr>
              <a:t>Integration der Umwelterklärung in die Nachhaltigkeitsberichterstattung. EMAS-relevante Inhalte sind kenntlich zu machen für die Prüfung des Umweltgutachters. </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p:txBody>
      </p:sp>
      <p:sp>
        <p:nvSpPr>
          <p:cNvPr id="3" name="Fußzeilenplatzhalter 3">
            <a:extLst>
              <a:ext uri="{FF2B5EF4-FFF2-40B4-BE49-F238E27FC236}">
                <a16:creationId xmlns:a16="http://schemas.microsoft.com/office/drawing/2014/main" id="{8F126635-3DDC-FB81-1229-B9037361BEB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52168003-161C-CB20-DAD3-E4DF95426378}"/>
              </a:ext>
            </a:extLst>
          </p:cNvPr>
          <p:cNvSpPr txBox="1"/>
          <p:nvPr/>
        </p:nvSpPr>
        <p:spPr>
          <a:xfrm>
            <a:off x="430364" y="1563412"/>
            <a:ext cx="11377637" cy="276999"/>
          </a:xfrm>
          <a:prstGeom prst="rect">
            <a:avLst/>
          </a:prstGeom>
          <a:noFill/>
        </p:spPr>
        <p:txBody>
          <a:bodyPr wrap="square" rtlCol="0">
            <a:spAutoFit/>
          </a:bodyPr>
          <a:lstStyle/>
          <a:p>
            <a:pPr algn="l"/>
            <a:r>
              <a:rPr lang="de-DE" sz="1200" dirty="0"/>
              <a:t>EMAS und die ESRS haben viele Schnittmengen, aber auch Unterschiede. Im Folgenden ein Überblick, wie die Berichtsstandards zueinander in Verbindung stehen. </a:t>
            </a:r>
          </a:p>
        </p:txBody>
      </p:sp>
    </p:spTree>
    <p:extLst>
      <p:ext uri="{BB962C8B-B14F-4D97-AF65-F5344CB8AC3E}">
        <p14:creationId xmlns:p14="http://schemas.microsoft.com/office/powerpoint/2010/main" val="3280835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2A4DAE27-E898-EC1C-AF5E-758D06F737C4}"/>
              </a:ext>
            </a:extLst>
          </p:cNvPr>
          <p:cNvSpPr>
            <a:spLocks noGrp="1"/>
          </p:cNvSpPr>
          <p:nvPr>
            <p:ph type="title"/>
          </p:nvPr>
        </p:nvSpPr>
        <p:spPr/>
        <p:txBody>
          <a:bodyPr/>
          <a:lstStyle/>
          <a:p>
            <a:r>
              <a:rPr lang="de-DE" dirty="0"/>
              <a:t>Nachhaltigkeitsmanagementsystem dauerhaft etablieren</a:t>
            </a:r>
          </a:p>
        </p:txBody>
      </p:sp>
      <p:sp>
        <p:nvSpPr>
          <p:cNvPr id="5" name="Foliennummernplatzhalter 4">
            <a:extLst>
              <a:ext uri="{FF2B5EF4-FFF2-40B4-BE49-F238E27FC236}">
                <a16:creationId xmlns:a16="http://schemas.microsoft.com/office/drawing/2014/main" id="{34A7EDDA-C573-984C-20BF-AA23CE431BA5}"/>
              </a:ext>
            </a:extLst>
          </p:cNvPr>
          <p:cNvSpPr>
            <a:spLocks noGrp="1"/>
          </p:cNvSpPr>
          <p:nvPr>
            <p:ph type="sldNum" sz="quarter" idx="4"/>
          </p:nvPr>
        </p:nvSpPr>
        <p:spPr/>
        <p:txBody>
          <a:bodyPr/>
          <a:lstStyle/>
          <a:p>
            <a:fld id="{894680D0-7A83-433A-9719-C4143F27F647}" type="slidenum">
              <a:rPr lang="de-DE" smtClean="0"/>
              <a:pPr/>
              <a:t>23</a:t>
            </a:fld>
            <a:endParaRPr lang="de-DE" dirty="0"/>
          </a:p>
        </p:txBody>
      </p:sp>
      <p:sp>
        <p:nvSpPr>
          <p:cNvPr id="9" name="Textplatzhalter 1">
            <a:extLst>
              <a:ext uri="{FF2B5EF4-FFF2-40B4-BE49-F238E27FC236}">
                <a16:creationId xmlns:a16="http://schemas.microsoft.com/office/drawing/2014/main" id="{90354320-B0EF-E049-ECA1-5D1E42067154}"/>
              </a:ext>
            </a:extLst>
          </p:cNvPr>
          <p:cNvSpPr txBox="1">
            <a:spLocks/>
          </p:cNvSpPr>
          <p:nvPr/>
        </p:nvSpPr>
        <p:spPr bwMode="auto">
          <a:xfrm>
            <a:off x="551384" y="1777999"/>
            <a:ext cx="5761161"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kern="1200" dirty="0">
                <a:latin typeface="Arial" charset="0"/>
                <a:ea typeface="ＭＳ Ｐゴシック" charset="-128"/>
              </a:rPr>
              <a:t>Die Berichterstattung erfolgt jährlich. Es bietet sich demnach an, die Berichterstattung als Prozess in das vorhandene Managementsystem zu integrieren.  </a:t>
            </a:r>
          </a:p>
          <a:p>
            <a:pPr marL="0" indent="0">
              <a:buFontTx/>
              <a:buNone/>
            </a:pPr>
            <a:r>
              <a:rPr lang="de-DE" kern="1200" dirty="0">
                <a:latin typeface="Arial" charset="0"/>
                <a:ea typeface="ＭＳ Ｐゴシック" charset="-128"/>
              </a:rPr>
              <a:t>Für die nachhaltige Unternehmensentwicklung gibt es Managementnormen, neben EMAS z. B. auch von der ISO (International Standard Organization), um einzelne Nachhaltigkeitsthemen systematisch entlang dieser Normen aufzubauen. </a:t>
            </a:r>
          </a:p>
          <a:p>
            <a:r>
              <a:rPr lang="de-DE" dirty="0">
                <a:latin typeface="Arial" charset="0"/>
                <a:ea typeface="ＭＳ Ｐゴシック" charset="-128"/>
              </a:rPr>
              <a:t>ISO 9001: Qualitätsmanagementsystem mit Fokus Produktqualität. Diese Norm ist am weitesten verbreitet und bietet eine gute Grundlage für die Erweiterung um Nachhaltigkeitsthemen.</a:t>
            </a:r>
          </a:p>
          <a:p>
            <a:r>
              <a:rPr lang="de-DE" kern="1200" dirty="0">
                <a:latin typeface="Arial" charset="0"/>
                <a:ea typeface="ＭＳ Ｐゴシック" charset="-128"/>
              </a:rPr>
              <a:t>ISO 14001: Umweltmanagementsystem mit Fokus auf die Umweltthemen aus ESRS. Diese geht auch in der EMAS-Verordnung auf. </a:t>
            </a:r>
          </a:p>
          <a:p>
            <a:r>
              <a:rPr lang="de-DE" dirty="0">
                <a:latin typeface="Arial" charset="0"/>
                <a:ea typeface="ＭＳ Ｐゴシック" charset="-128"/>
              </a:rPr>
              <a:t>ISO 50001: Energiemanagementsystem mit Fokus auf Energie. Bietet sich an für Unternehmen, die eine hohe Energieintensität aufweisen. </a:t>
            </a:r>
          </a:p>
          <a:p>
            <a:r>
              <a:rPr lang="de-DE" dirty="0">
                <a:latin typeface="Arial" charset="0"/>
                <a:ea typeface="ＭＳ Ｐゴシック" charset="-128"/>
              </a:rPr>
              <a:t>ISO 45001: Sicherheit und Gesundheit bei der Arbeit. </a:t>
            </a:r>
          </a:p>
          <a:p>
            <a:pPr marL="0" indent="0">
              <a:buNone/>
            </a:pPr>
            <a:r>
              <a:rPr lang="de-DE" kern="1200" dirty="0">
                <a:latin typeface="Arial" charset="0"/>
                <a:ea typeface="ＭＳ Ｐゴシック" charset="-128"/>
              </a:rPr>
              <a:t>Es gibt kein normbasiertes System für Nachhaltigkeitsmanagement im Ganzen. Die ISO hat 2011 einen Leitfaden veröffentlicht, die ISO 26000. Auf dieser Basis kann aber keine Zertifizierung stattfinden. </a:t>
            </a:r>
            <a:r>
              <a:rPr lang="de-DE" dirty="0">
                <a:latin typeface="Arial" charset="0"/>
                <a:ea typeface="ＭＳ Ｐゴシック" charset="-128"/>
              </a:rPr>
              <a:t>Auch ohne Norm können Sie ein Nachhaltigkeitsmanagement etablieren. Das Ziel ist es, dass Sie </a:t>
            </a:r>
            <a:r>
              <a:rPr lang="de-DE" kern="1200" dirty="0">
                <a:latin typeface="Arial" charset="0"/>
                <a:ea typeface="ＭＳ Ｐゴシック" charset="-128"/>
              </a:rPr>
              <a:t>Nachhaltigkeit in bestehende Prozesse (Ablauforganisation) und Strukturen (Aufbauorganisation) dauerhaft integrieren.  </a:t>
            </a:r>
          </a:p>
          <a:p>
            <a:pPr marL="0" indent="0">
              <a:buNone/>
            </a:pPr>
            <a:endParaRPr lang="de-DE" sz="1400" kern="1200" dirty="0">
              <a:latin typeface="Arial" charset="0"/>
              <a:ea typeface="ＭＳ Ｐゴシック" charset="-128"/>
            </a:endParaRPr>
          </a:p>
        </p:txBody>
      </p:sp>
      <p:graphicFrame>
        <p:nvGraphicFramePr>
          <p:cNvPr id="25" name="Diagramm 24">
            <a:extLst>
              <a:ext uri="{FF2B5EF4-FFF2-40B4-BE49-F238E27FC236}">
                <a16:creationId xmlns:a16="http://schemas.microsoft.com/office/drawing/2014/main" id="{5A041EE7-37D6-3FAF-FAD8-F94DE624C0DF}"/>
              </a:ext>
            </a:extLst>
          </p:cNvPr>
          <p:cNvGraphicFramePr/>
          <p:nvPr>
            <p:extLst>
              <p:ext uri="{D42A27DB-BD31-4B8C-83A1-F6EECF244321}">
                <p14:modId xmlns:p14="http://schemas.microsoft.com/office/powerpoint/2010/main" val="725672914"/>
              </p:ext>
            </p:extLst>
          </p:nvPr>
        </p:nvGraphicFramePr>
        <p:xfrm>
          <a:off x="6312545" y="1421921"/>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prechblase: rechteckig mit abgerundeten Ecken 1">
            <a:extLst>
              <a:ext uri="{FF2B5EF4-FFF2-40B4-BE49-F238E27FC236}">
                <a16:creationId xmlns:a16="http://schemas.microsoft.com/office/drawing/2014/main" id="{CB6FCDB4-B0B6-0439-2937-3E951C843353}"/>
              </a:ext>
            </a:extLst>
          </p:cNvPr>
          <p:cNvSpPr/>
          <p:nvPr/>
        </p:nvSpPr>
        <p:spPr>
          <a:xfrm>
            <a:off x="6384031" y="4941168"/>
            <a:ext cx="5423969" cy="1438970"/>
          </a:xfrm>
          <a:prstGeom prst="wedgeRoundRectCallout">
            <a:avLst>
              <a:gd name="adj1" fmla="val -18054"/>
              <a:gd name="adj2" fmla="val -6637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1200" dirty="0">
                <a:solidFill>
                  <a:schemeClr val="tx1"/>
                </a:solidFill>
                <a:latin typeface="+mj-lt"/>
                <a:ea typeface="ＭＳ Ｐゴシック" charset="-128"/>
              </a:rPr>
              <a:t>Der PDCA-Zyklus besteht aus vier Schritten: Der Planung (PLAN), Umsetzung (DO), Überprüfung (CHECK) und Anpassung (ACT). Auch bekannt als k</a:t>
            </a:r>
            <a:r>
              <a:rPr lang="de-DE" sz="1200" dirty="0">
                <a:solidFill>
                  <a:schemeClr val="tx1"/>
                </a:solidFill>
                <a:effectLst/>
                <a:latin typeface="+mj-lt"/>
              </a:rPr>
              <a:t>ontinuierlicher Verbesserungsprozess (KVP), stellt er einen wiederkehrenden Prozess dar, mit dem Ziel dauerhaft Verbesserung zu erreichen. Als Unternehmensbeispiel zum betrieblichen Klimaschutz finden Sie in den Ressourcen weiterführende Informationen zum </a:t>
            </a:r>
            <a:r>
              <a:rPr lang="de-DE" sz="1200" dirty="0">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IZU Good Practice Beispiel der Firma aqua </a:t>
            </a:r>
            <a:r>
              <a:rPr lang="de-DE" sz="1200" dirty="0" err="1">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concept</a:t>
            </a:r>
            <a:r>
              <a:rPr lang="de-DE" sz="1200" dirty="0">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 GmbH</a:t>
            </a:r>
            <a:r>
              <a:rPr lang="de-DE" sz="1200" dirty="0">
                <a:solidFill>
                  <a:schemeClr val="tx1"/>
                </a:solidFill>
                <a:latin typeface="+mj-lt"/>
                <a:hlinkClick r:id="rId7" action="ppaction://hlinksldjump">
                  <a:extLst>
                    <a:ext uri="{A12FA001-AC4F-418D-AE19-62706E023703}">
                      <ahyp:hlinkClr xmlns:ahyp="http://schemas.microsoft.com/office/drawing/2018/hyperlinkcolor" val="tx"/>
                    </a:ext>
                  </a:extLst>
                </a:hlinkClick>
              </a:rPr>
              <a:t>.</a:t>
            </a:r>
            <a:endParaRPr lang="de-DE" sz="1200" dirty="0">
              <a:solidFill>
                <a:schemeClr val="tx1"/>
              </a:solidFill>
              <a:effectLst/>
              <a:latin typeface="+mj-lt"/>
            </a:endParaRPr>
          </a:p>
        </p:txBody>
      </p:sp>
      <p:sp>
        <p:nvSpPr>
          <p:cNvPr id="3" name="Fußzeilenplatzhalter 3">
            <a:extLst>
              <a:ext uri="{FF2B5EF4-FFF2-40B4-BE49-F238E27FC236}">
                <a16:creationId xmlns:a16="http://schemas.microsoft.com/office/drawing/2014/main" id="{0FF8B794-14E0-C9B3-0B57-A7AF600C9AD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988461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7CA4111-4490-FC6E-9ED3-6A695AFCA96F}"/>
              </a:ext>
            </a:extLst>
          </p:cNvPr>
          <p:cNvSpPr>
            <a:spLocks noGrp="1"/>
          </p:cNvSpPr>
          <p:nvPr>
            <p:ph type="title"/>
          </p:nvPr>
        </p:nvSpPr>
        <p:spPr/>
        <p:txBody>
          <a:bodyPr/>
          <a:lstStyle/>
          <a:p>
            <a:r>
              <a:rPr lang="de-DE" dirty="0"/>
              <a:t>Nachhaltigkeitskommunikation intern und extern </a:t>
            </a:r>
          </a:p>
        </p:txBody>
      </p:sp>
      <p:sp>
        <p:nvSpPr>
          <p:cNvPr id="6" name="Textplatzhalter 1">
            <a:extLst>
              <a:ext uri="{FF2B5EF4-FFF2-40B4-BE49-F238E27FC236}">
                <a16:creationId xmlns:a16="http://schemas.microsoft.com/office/drawing/2014/main" id="{30C34275-F2CE-74DA-E24A-4994EB3EB258}"/>
              </a:ext>
            </a:extLst>
          </p:cNvPr>
          <p:cNvSpPr>
            <a:spLocks noGrp="1"/>
          </p:cNvSpPr>
          <p:nvPr>
            <p:ph idx="1"/>
          </p:nvPr>
        </p:nvSpPr>
        <p:spPr>
          <a:xfrm>
            <a:off x="551384" y="1628776"/>
            <a:ext cx="5596178" cy="4697413"/>
          </a:xfrm>
        </p:spPr>
        <p:txBody>
          <a:bodyPr/>
          <a:lstStyle/>
          <a:p>
            <a:pPr marL="0" indent="0">
              <a:buNone/>
            </a:pPr>
            <a:r>
              <a:rPr lang="de-DE" dirty="0">
                <a:solidFill>
                  <a:srgbClr val="000000"/>
                </a:solidFill>
                <a:latin typeface="+mj-lt"/>
                <a:ea typeface="Times New Roman" panose="02020603050405020304" pitchFamily="18" charset="0"/>
              </a:rPr>
              <a:t>Die CSRD ist eine verpflichtende Berichterstattung. Darüber hinaus kann und soll das Nachhaltigkeitsengagement nach intern wie extern, das heißt an die Interessenträger, kommuniziert werden. Durch das Feedback von Interessen-trägern können Sie Ihr Nachhaltigkeitsmanagement kontinuierlich verbessern. </a:t>
            </a:r>
          </a:p>
          <a:p>
            <a:pPr marL="0" indent="0">
              <a:buNone/>
            </a:pPr>
            <a:r>
              <a:rPr lang="de-DE" dirty="0">
                <a:solidFill>
                  <a:srgbClr val="000000"/>
                </a:solidFill>
                <a:latin typeface="+mj-lt"/>
                <a:ea typeface="Times New Roman" panose="02020603050405020304" pitchFamily="18" charset="0"/>
              </a:rPr>
              <a:t>Vorteile der Nachhaltigkeitskommunikation sind unter anderem: </a:t>
            </a:r>
          </a:p>
          <a:p>
            <a:pPr lvl="0" defTabSz="1244600"/>
            <a:r>
              <a:rPr lang="de-DE" b="1" kern="1200" dirty="0">
                <a:latin typeface="Arial" charset="0"/>
                <a:ea typeface="ＭＳ Ｐゴシック" charset="-128"/>
              </a:rPr>
              <a:t>Kundenanforderungen gerecht werden</a:t>
            </a:r>
            <a:r>
              <a:rPr lang="de-DE" kern="1200" dirty="0">
                <a:latin typeface="Arial" charset="0"/>
                <a:ea typeface="ＭＳ Ｐゴシック" charset="-128"/>
              </a:rPr>
              <a:t>: Immer mehr Kundinnen fragen bei ihren Lieferantinnen Nachhaltigkeitsinformationen an. </a:t>
            </a:r>
          </a:p>
          <a:p>
            <a:pPr lvl="0" defTabSz="1244600"/>
            <a:r>
              <a:rPr lang="de-DE" b="1" kern="1200" dirty="0">
                <a:latin typeface="Arial" charset="0"/>
                <a:ea typeface="ＭＳ Ｐゴシック" charset="-128"/>
              </a:rPr>
              <a:t>Mitarbeitende</a:t>
            </a:r>
            <a:r>
              <a:rPr lang="de-DE" kern="1200" dirty="0">
                <a:latin typeface="Arial" charset="0"/>
                <a:ea typeface="ＭＳ Ｐゴシック" charset="-128"/>
              </a:rPr>
              <a:t> </a:t>
            </a:r>
            <a:r>
              <a:rPr lang="de-DE" b="1" kern="1200" dirty="0">
                <a:latin typeface="Arial" charset="0"/>
                <a:ea typeface="ＭＳ Ｐゴシック" charset="-128"/>
              </a:rPr>
              <a:t>gewinnen</a:t>
            </a:r>
            <a:r>
              <a:rPr lang="de-DE" kern="1200" dirty="0">
                <a:latin typeface="Arial" charset="0"/>
                <a:ea typeface="ＭＳ Ｐゴシック" charset="-128"/>
              </a:rPr>
              <a:t>: In Zeiten von Fachkräftemangel bleiben Sie auch      für neue Mitarbeitende attraktiv.</a:t>
            </a:r>
          </a:p>
          <a:p>
            <a:pPr lvl="0" defTabSz="1244600"/>
            <a:r>
              <a:rPr lang="de-DE" b="1" kern="1200" dirty="0">
                <a:latin typeface="Arial" charset="0"/>
                <a:ea typeface="ＭＳ Ｐゴシック" charset="-128"/>
              </a:rPr>
              <a:t>Investoren</a:t>
            </a:r>
            <a:r>
              <a:rPr lang="de-DE" kern="1200" dirty="0">
                <a:latin typeface="Arial" charset="0"/>
                <a:ea typeface="ＭＳ Ｐゴシック" charset="-128"/>
              </a:rPr>
              <a:t>: Investoren zeigen immer mehr Interesse am Thema Nachhaltigkeit und machen Ihre Investitionsentscheidung davon abhängig.</a:t>
            </a:r>
          </a:p>
          <a:p>
            <a:pPr marL="0" indent="0">
              <a:buNone/>
            </a:pPr>
            <a:r>
              <a:rPr lang="de-DE" dirty="0">
                <a:solidFill>
                  <a:srgbClr val="000000"/>
                </a:solidFill>
                <a:latin typeface="+mj-lt"/>
                <a:ea typeface="Times New Roman" panose="02020603050405020304" pitchFamily="18" charset="0"/>
              </a:rPr>
              <a:t>Mit der Berichterstattung nach ESRS haben Sie reichlich „Futter“ für die Kommunikation. Dabei gilt es auch zunehmend Anforderungen zu berücksichtigen: </a:t>
            </a:r>
          </a:p>
          <a:p>
            <a:endParaRPr lang="de-DE" dirty="0">
              <a:latin typeface="+mj-lt"/>
            </a:endParaRPr>
          </a:p>
        </p:txBody>
      </p:sp>
      <p:sp>
        <p:nvSpPr>
          <p:cNvPr id="5" name="Foliennummernplatzhalter 4">
            <a:extLst>
              <a:ext uri="{FF2B5EF4-FFF2-40B4-BE49-F238E27FC236}">
                <a16:creationId xmlns:a16="http://schemas.microsoft.com/office/drawing/2014/main" id="{B8312FA5-42C4-49F2-6F8F-A95CB6218761}"/>
              </a:ext>
            </a:extLst>
          </p:cNvPr>
          <p:cNvSpPr>
            <a:spLocks noGrp="1"/>
          </p:cNvSpPr>
          <p:nvPr>
            <p:ph type="sldNum" sz="quarter" idx="4"/>
          </p:nvPr>
        </p:nvSpPr>
        <p:spPr/>
        <p:txBody>
          <a:bodyPr/>
          <a:lstStyle/>
          <a:p>
            <a:fld id="{894680D0-7A83-433A-9719-C4143F27F647}" type="slidenum">
              <a:rPr lang="de-DE" smtClean="0"/>
              <a:pPr/>
              <a:t>24</a:t>
            </a:fld>
            <a:endParaRPr lang="de-DE" dirty="0"/>
          </a:p>
        </p:txBody>
      </p:sp>
      <p:sp>
        <p:nvSpPr>
          <p:cNvPr id="10" name="Sprechblase: rechteckig mit abgerundeten Ecken 9">
            <a:hlinkClick r:id="rId2" action="ppaction://hlinksldjump"/>
            <a:extLst>
              <a:ext uri="{FF2B5EF4-FFF2-40B4-BE49-F238E27FC236}">
                <a16:creationId xmlns:a16="http://schemas.microsoft.com/office/drawing/2014/main" id="{F538B007-4665-9830-5812-DE590FEB73A6}"/>
              </a:ext>
            </a:extLst>
          </p:cNvPr>
          <p:cNvSpPr/>
          <p:nvPr/>
        </p:nvSpPr>
        <p:spPr>
          <a:xfrm>
            <a:off x="543792" y="4894286"/>
            <a:ext cx="5552208" cy="1578697"/>
          </a:xfrm>
          <a:prstGeom prst="wedgeRoundRectCallout">
            <a:avLst>
              <a:gd name="adj1" fmla="val -52930"/>
              <a:gd name="adj2" fmla="val -3397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defRPr/>
            </a:pPr>
            <a:r>
              <a:rPr lang="de-DE" sz="1050" kern="0" dirty="0">
                <a:solidFill>
                  <a:srgbClr val="000000"/>
                </a:solidFill>
                <a:latin typeface="Arial"/>
                <a:ea typeface="ＭＳ Ｐゴシック"/>
              </a:rPr>
              <a:t>Achten Sie bei der Außenkommunikation darauf Greenwashing zu vermeiden. Die EU-Kommission hat 2023 einen Richtlinienentwurf gegen Grünfärberei und irreführende Umweltaussagen veröffentlicht (</a:t>
            </a:r>
            <a:r>
              <a:rPr lang="de-DE" sz="1050" kern="0" dirty="0">
                <a:solidFill>
                  <a:schemeClr val="tx1"/>
                </a:solidFill>
                <a:latin typeface="Arial"/>
                <a:ea typeface="ＭＳ Ｐゴシック"/>
                <a:hlinkClick r:id="rId3" action="ppaction://hlinksldjump">
                  <a:extLst>
                    <a:ext uri="{A12FA001-AC4F-418D-AE19-62706E023703}">
                      <ahyp:hlinkClr xmlns:ahyp="http://schemas.microsoft.com/office/drawing/2018/hyperlinkcolor" val="tx"/>
                    </a:ext>
                  </a:extLst>
                </a:hlinkClick>
              </a:rPr>
              <a:t>Green Claims </a:t>
            </a:r>
            <a:r>
              <a:rPr lang="de-DE" sz="1050" kern="0" dirty="0" err="1">
                <a:solidFill>
                  <a:schemeClr val="tx1"/>
                </a:solidFill>
                <a:latin typeface="Arial"/>
                <a:ea typeface="ＭＳ Ｐゴシック"/>
                <a:hlinkClick r:id="rId3" action="ppaction://hlinksldjump">
                  <a:extLst>
                    <a:ext uri="{A12FA001-AC4F-418D-AE19-62706E023703}">
                      <ahyp:hlinkClr xmlns:ahyp="http://schemas.microsoft.com/office/drawing/2018/hyperlinkcolor" val="tx"/>
                    </a:ext>
                  </a:extLst>
                </a:hlinkClick>
              </a:rPr>
              <a:t>Directive</a:t>
            </a:r>
            <a:r>
              <a:rPr lang="de-DE" sz="1050" kern="0" dirty="0">
                <a:solidFill>
                  <a:schemeClr val="tx1"/>
                </a:solidFill>
                <a:latin typeface="Arial"/>
                <a:ea typeface="ＭＳ Ｐゴシック"/>
              </a:rPr>
              <a:t>). Dem Entwurf nach müssen zukünftig umweltbezogene Werbeaussagen nach allgemein anerkannten wissenschaftlichen Erkenntnissen bewertet werden, um die Umweltaussage zu begründen.</a:t>
            </a:r>
            <a:r>
              <a:rPr lang="de-DE" sz="1050" kern="0" dirty="0">
                <a:solidFill>
                  <a:srgbClr val="000000"/>
                </a:solidFill>
                <a:latin typeface="Arial"/>
                <a:ea typeface="ＭＳ Ｐゴシック"/>
              </a:rPr>
              <a:t> Achten Sie daher auf ausgewogene Kommunikation mit Highlights aber auch Herausforderungen. Nutzen Sie im ersten Schritt Ihre bewährten Kanäle und Formate (Intranet, Aushänge, Kundengespräche etc.). In der IZU-Handlungshilfe Klimakommunikation finden Sie weiterführende Hilfestellung</a:t>
            </a:r>
            <a:r>
              <a:rPr lang="de-DE" sz="1050" kern="0" dirty="0">
                <a:solidFill>
                  <a:schemeClr val="tx1"/>
                </a:solidFill>
                <a:latin typeface="Arial"/>
                <a:ea typeface="ＭＳ Ｐゴシック"/>
              </a:rPr>
              <a:t>, </a:t>
            </a:r>
            <a:r>
              <a:rPr lang="de-DE" sz="1050" kern="0" dirty="0">
                <a:solidFill>
                  <a:schemeClr val="tx1"/>
                </a:solidFill>
                <a:latin typeface="Arial"/>
                <a:ea typeface="ＭＳ Ｐゴシック"/>
                <a:hlinkClick r:id="rId2" action="ppaction://hlinksldjump">
                  <a:extLst>
                    <a:ext uri="{A12FA001-AC4F-418D-AE19-62706E023703}">
                      <ahyp:hlinkClr xmlns:ahyp="http://schemas.microsoft.com/office/drawing/2018/hyperlinkcolor" val="tx"/>
                    </a:ext>
                  </a:extLst>
                </a:hlinkClick>
              </a:rPr>
              <a:t>siehe Ressourcen</a:t>
            </a:r>
            <a:r>
              <a:rPr lang="de-DE" sz="1050" kern="0" dirty="0">
                <a:solidFill>
                  <a:schemeClr val="tx1"/>
                </a:solidFill>
                <a:latin typeface="Arial"/>
                <a:ea typeface="ＭＳ Ｐゴシック"/>
              </a:rPr>
              <a:t>.</a:t>
            </a:r>
          </a:p>
        </p:txBody>
      </p:sp>
      <p:sp>
        <p:nvSpPr>
          <p:cNvPr id="11" name="Sprechblase: rechteckig mit abgerundeten Ecken 10">
            <a:extLst>
              <a:ext uri="{FF2B5EF4-FFF2-40B4-BE49-F238E27FC236}">
                <a16:creationId xmlns:a16="http://schemas.microsoft.com/office/drawing/2014/main" id="{514BF1C1-611B-28E3-70E4-E2A36146370A}"/>
              </a:ext>
            </a:extLst>
          </p:cNvPr>
          <p:cNvSpPr/>
          <p:nvPr/>
        </p:nvSpPr>
        <p:spPr>
          <a:xfrm>
            <a:off x="6672064" y="1421155"/>
            <a:ext cx="5132556" cy="807310"/>
          </a:xfrm>
          <a:prstGeom prst="wedgeRoundRectCallout">
            <a:avLst>
              <a:gd name="adj1" fmla="val -31247"/>
              <a:gd name="adj2" fmla="val 68743"/>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Es gibt viele Mitgliedschaften, die Erkennungswert bieten, wie beispielsweise der Umwelt- und Klimapakt. Darüber gibt es noch viele weitere Netzwerke für Nachhaltigkeit, auch für einzelne Branchen. </a:t>
            </a:r>
          </a:p>
        </p:txBody>
      </p:sp>
      <p:pic>
        <p:nvPicPr>
          <p:cNvPr id="12" name="Picture 2" descr="Logo Umweltpakt Bayern - Über uns">
            <a:extLst>
              <a:ext uri="{FF2B5EF4-FFF2-40B4-BE49-F238E27FC236}">
                <a16:creationId xmlns:a16="http://schemas.microsoft.com/office/drawing/2014/main" id="{B14F579E-329D-8FE1-986B-350078606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1550" y="2457441"/>
            <a:ext cx="878507" cy="94900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Klima-Allianz-Logo">
            <a:extLst>
              <a:ext uri="{FF2B5EF4-FFF2-40B4-BE49-F238E27FC236}">
                <a16:creationId xmlns:a16="http://schemas.microsoft.com/office/drawing/2014/main" id="{355388E5-B0A0-6405-1A52-422A5FD1160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7931" y="3661304"/>
            <a:ext cx="1314053" cy="7520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Startseite - Trägerverein Umwelttechnologie-Cluster Bayern e.V.">
            <a:extLst>
              <a:ext uri="{FF2B5EF4-FFF2-40B4-BE49-F238E27FC236}">
                <a16:creationId xmlns:a16="http://schemas.microsoft.com/office/drawing/2014/main" id="{C498AD89-8A1D-E163-CB4F-F5194EB5B9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3552" y="5606998"/>
            <a:ext cx="1714500" cy="6667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Unternehmensnetzwerk Klimaschutz - Unternehmensnetzwerk Klimaschutz">
            <a:extLst>
              <a:ext uri="{FF2B5EF4-FFF2-40B4-BE49-F238E27FC236}">
                <a16:creationId xmlns:a16="http://schemas.microsoft.com/office/drawing/2014/main" id="{1256BFCD-7CBE-4ED8-16BB-5D68BDD261B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40622" y="4756110"/>
            <a:ext cx="1640084" cy="35146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7AE435E7-8862-B999-405E-2E61E57CBC70}"/>
              </a:ext>
            </a:extLst>
          </p:cNvPr>
          <p:cNvSpPr/>
          <p:nvPr/>
        </p:nvSpPr>
        <p:spPr bwMode="auto">
          <a:xfrm>
            <a:off x="7994045" y="2415149"/>
            <a:ext cx="3813955" cy="103358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Der Umwelt- und Klimapakt steht allen bayerischen Unternehmen und Betrieben offen, die sich für den Umweltschutz einbringen. Die Teilnahme erfolgt für zunächst drei Jahre mit Option auf Verlängerung und ist kostenfrei. </a:t>
            </a:r>
          </a:p>
        </p:txBody>
      </p:sp>
      <p:sp>
        <p:nvSpPr>
          <p:cNvPr id="20" name="Rechteck 19">
            <a:extLst>
              <a:ext uri="{FF2B5EF4-FFF2-40B4-BE49-F238E27FC236}">
                <a16:creationId xmlns:a16="http://schemas.microsoft.com/office/drawing/2014/main" id="{D91FCD12-3778-5759-CD66-9E10A85DFC81}"/>
              </a:ext>
            </a:extLst>
          </p:cNvPr>
          <p:cNvSpPr/>
          <p:nvPr/>
        </p:nvSpPr>
        <p:spPr bwMode="auto">
          <a:xfrm>
            <a:off x="7994045" y="3566954"/>
            <a:ext cx="3810575" cy="807311"/>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Die Bayerische Klima-Allianz ist ein Projekt des Bayerischen Staatsministeriums für Umwelt und Verbraucherschutz. Die Partner treffen sich mehrmals im Jahr und planen gemeinsame Projekte.</a:t>
            </a:r>
          </a:p>
        </p:txBody>
      </p:sp>
      <p:sp>
        <p:nvSpPr>
          <p:cNvPr id="21" name="Rechteck 20">
            <a:extLst>
              <a:ext uri="{FF2B5EF4-FFF2-40B4-BE49-F238E27FC236}">
                <a16:creationId xmlns:a16="http://schemas.microsoft.com/office/drawing/2014/main" id="{7F78134D-2FD9-C968-6940-C056A77F09E2}"/>
              </a:ext>
            </a:extLst>
          </p:cNvPr>
          <p:cNvSpPr/>
          <p:nvPr/>
        </p:nvSpPr>
        <p:spPr bwMode="auto">
          <a:xfrm>
            <a:off x="7990665" y="4497183"/>
            <a:ext cx="3813955" cy="80731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Erfahrungsaustausch und Weiterbildung steht im Zentrum des Unternehmensnetzwerk Klimaschutz. Gemeinsam soll Bewusstsein für den betrieblichen Klimaschutz geschaffen werden.</a:t>
            </a:r>
          </a:p>
        </p:txBody>
      </p:sp>
      <p:sp>
        <p:nvSpPr>
          <p:cNvPr id="22" name="Rechteck 21">
            <a:extLst>
              <a:ext uri="{FF2B5EF4-FFF2-40B4-BE49-F238E27FC236}">
                <a16:creationId xmlns:a16="http://schemas.microsoft.com/office/drawing/2014/main" id="{D9F16EEB-7368-249C-7552-D7AA1178CAE4}"/>
              </a:ext>
            </a:extLst>
          </p:cNvPr>
          <p:cNvSpPr/>
          <p:nvPr/>
        </p:nvSpPr>
        <p:spPr bwMode="auto">
          <a:xfrm>
            <a:off x="7990665" y="5427411"/>
            <a:ext cx="3813955" cy="10259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Das UmweltClusterBayern setzt sich für Wissenstransfer und Kooperation ein. Unternehmen und Forschungseinrichtungen sollen vernetzt werden. Das Cluster hat eine breitere Ausrichtung und behandelt verschiedene Umweltthemen.</a:t>
            </a:r>
          </a:p>
        </p:txBody>
      </p:sp>
      <p:sp>
        <p:nvSpPr>
          <p:cNvPr id="14" name="Fußzeilenplatzhalter 3">
            <a:extLst>
              <a:ext uri="{FF2B5EF4-FFF2-40B4-BE49-F238E27FC236}">
                <a16:creationId xmlns:a16="http://schemas.microsoft.com/office/drawing/2014/main" id="{D2C766E4-1FE7-F3D1-26A2-456CB27745B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96600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a:xfrm>
            <a:off x="609600" y="2223368"/>
            <a:ext cx="3454400" cy="3590776"/>
          </a:xfrm>
        </p:spPr>
        <p:txBody>
          <a:bodyPr>
            <a:normAutofit/>
          </a:bodyPr>
          <a:lstStyle/>
          <a:p>
            <a:r>
              <a:rPr lang="de-DE" sz="1100" dirty="0">
                <a:hlinkClick r:id="rId2">
                  <a:extLst>
                    <a:ext uri="{A12FA001-AC4F-418D-AE19-62706E023703}">
                      <ahyp:hlinkClr xmlns:ahyp="http://schemas.microsoft.com/office/drawing/2018/hyperlinkcolor" val="tx"/>
                    </a:ext>
                  </a:extLst>
                </a:hlinkClick>
              </a:rPr>
              <a:t>Finale Fassung der Corporate Sustainability Reporting Directive (CSRD) - Richtlinie (EU) 2022/2464</a:t>
            </a:r>
            <a:endParaRPr lang="de-DE" sz="1100" dirty="0"/>
          </a:p>
          <a:p>
            <a:r>
              <a:rPr lang="de-DE" sz="1100" dirty="0">
                <a:hlinkClick r:id="rId3">
                  <a:extLst>
                    <a:ext uri="{A12FA001-AC4F-418D-AE19-62706E023703}">
                      <ahyp:hlinkClr xmlns:ahyp="http://schemas.microsoft.com/office/drawing/2018/hyperlinkcolor" val="tx"/>
                    </a:ext>
                  </a:extLst>
                </a:hlinkClick>
              </a:rPr>
              <a:t>Delegierter Rechtstakt: European Sustainability Reporting Standards (ESRS) – Delegated regulation und Annex C (2023)5303 (auch in deutsch verfügbar)</a:t>
            </a:r>
            <a:endParaRPr lang="de-DE" sz="1100" dirty="0"/>
          </a:p>
          <a:p>
            <a:r>
              <a:rPr lang="de-DE" sz="1100" dirty="0">
                <a:hlinkClick r:id="rId4">
                  <a:extLst>
                    <a:ext uri="{A12FA001-AC4F-418D-AE19-62706E023703}">
                      <ahyp:hlinkClr xmlns:ahyp="http://schemas.microsoft.com/office/drawing/2018/hyperlinkcolor" val="tx"/>
                    </a:ext>
                  </a:extLst>
                </a:hlinkClick>
              </a:rPr>
              <a:t>Kommissionsentwurf für eine Green Claims </a:t>
            </a:r>
            <a:r>
              <a:rPr lang="de-DE" sz="1100" dirty="0" err="1">
                <a:hlinkClick r:id="rId4">
                  <a:extLst>
                    <a:ext uri="{A12FA001-AC4F-418D-AE19-62706E023703}">
                      <ahyp:hlinkClr xmlns:ahyp="http://schemas.microsoft.com/office/drawing/2018/hyperlinkcolor" val="tx"/>
                    </a:ext>
                  </a:extLst>
                </a:hlinkClick>
              </a:rPr>
              <a:t>Directive</a:t>
            </a:r>
            <a:endParaRPr lang="de-DE" sz="1100" dirty="0"/>
          </a:p>
          <a:p>
            <a:endParaRPr lang="de-DE" sz="1100" dirty="0"/>
          </a:p>
          <a:p>
            <a:pPr marL="384175" lvl="1" indent="0">
              <a:buNone/>
            </a:pPr>
            <a:endParaRPr lang="de-DE" sz="1100" dirty="0">
              <a:solidFill>
                <a:srgbClr val="000000"/>
              </a:solidFill>
            </a:endParaRPr>
          </a:p>
          <a:p>
            <a:pPr lvl="1"/>
            <a:endParaRPr lang="de-DE" sz="1100" dirty="0"/>
          </a:p>
          <a:p>
            <a:pPr lvl="1"/>
            <a:endParaRPr lang="de-DE" sz="1100" dirty="0"/>
          </a:p>
          <a:p>
            <a:endParaRPr lang="de-DE" sz="1100" dirty="0"/>
          </a:p>
        </p:txBody>
      </p:sp>
      <p:sp>
        <p:nvSpPr>
          <p:cNvPr id="7" name="Inhaltsplatzhalter 6"/>
          <p:cNvSpPr>
            <a:spLocks noGrp="1"/>
          </p:cNvSpPr>
          <p:nvPr>
            <p:ph sz="quarter" idx="37"/>
          </p:nvPr>
        </p:nvSpPr>
        <p:spPr>
          <a:solidFill>
            <a:srgbClr val="3B687F"/>
          </a:solidFill>
        </p:spPr>
        <p:txBody>
          <a:bodyPr/>
          <a:lstStyle/>
          <a:p>
            <a:r>
              <a:rPr lang="de-DE" dirty="0">
                <a:solidFill>
                  <a:srgbClr val="FFFFFF"/>
                </a:solidFill>
              </a:rPr>
              <a:t>Offizielle Dokumente</a:t>
            </a:r>
          </a:p>
        </p:txBody>
      </p:sp>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a:xfrm>
            <a:off x="4271796" y="2223367"/>
            <a:ext cx="3417403" cy="4252045"/>
          </a:xfrm>
        </p:spPr>
        <p:txBody>
          <a:bodyPr>
            <a:noAutofit/>
          </a:bodyPr>
          <a:lstStyle/>
          <a:p>
            <a:r>
              <a:rPr lang="de-DE" sz="1100" dirty="0">
                <a:hlinkClick r:id="rId5">
                  <a:extLst>
                    <a:ext uri="{A12FA001-AC4F-418D-AE19-62706E023703}">
                      <ahyp:hlinkClr xmlns:ahyp="http://schemas.microsoft.com/office/drawing/2018/hyperlinkcolor" val="tx"/>
                    </a:ext>
                  </a:extLst>
                </a:hlinkClick>
              </a:rPr>
              <a:t>EFRAG Entwurf einer Hilfestellung zur Durchführung der </a:t>
            </a:r>
            <a:r>
              <a:rPr lang="de-DE" sz="1100" dirty="0" err="1">
                <a:hlinkClick r:id="rId5">
                  <a:extLst>
                    <a:ext uri="{A12FA001-AC4F-418D-AE19-62706E023703}">
                      <ahyp:hlinkClr xmlns:ahyp="http://schemas.microsoft.com/office/drawing/2018/hyperlinkcolor" val="tx"/>
                    </a:ext>
                  </a:extLst>
                </a:hlinkClick>
              </a:rPr>
              <a:t>Wesentlichtkeisanalyse</a:t>
            </a:r>
            <a:endParaRPr lang="de-DE" sz="1100" dirty="0"/>
          </a:p>
          <a:p>
            <a:r>
              <a:rPr lang="de-DE" sz="1100" dirty="0">
                <a:hlinkClick r:id="rId6">
                  <a:extLst>
                    <a:ext uri="{A12FA001-AC4F-418D-AE19-62706E023703}">
                      <ahyp:hlinkClr xmlns:ahyp="http://schemas.microsoft.com/office/drawing/2018/hyperlinkcolor" val="tx"/>
                    </a:ext>
                  </a:extLst>
                </a:hlinkClick>
              </a:rPr>
              <a:t>EFRAG Entwurf einer Übersicht aller Datenpunkte im ersten Set der ESRS</a:t>
            </a:r>
            <a:endParaRPr lang="de-DE" sz="1800" dirty="0">
              <a:effectLst/>
              <a:latin typeface="Arial" panose="020B0604020202020204" pitchFamily="34" charset="0"/>
            </a:endParaRPr>
          </a:p>
          <a:p>
            <a:r>
              <a:rPr lang="de-DE" sz="1100" dirty="0">
                <a:hlinkClick r:id="rId7">
                  <a:extLst>
                    <a:ext uri="{A12FA001-AC4F-418D-AE19-62706E023703}">
                      <ahyp:hlinkClr xmlns:ahyp="http://schemas.microsoft.com/office/drawing/2018/hyperlinkcolor" val="tx"/>
                    </a:ext>
                  </a:extLst>
                </a:hlinkClick>
              </a:rPr>
              <a:t>Deutscher Nachhaltigkeitskodex (DNK) und Corporate Sustainability Reporting Directive (CSRD) </a:t>
            </a:r>
            <a:endParaRPr lang="de-DE" sz="1100" dirty="0"/>
          </a:p>
          <a:p>
            <a:r>
              <a:rPr lang="de-DE" sz="1100" dirty="0">
                <a:hlinkClick r:id="rId8">
                  <a:extLst>
                    <a:ext uri="{A12FA001-AC4F-418D-AE19-62706E023703}">
                      <ahyp:hlinkClr xmlns:ahyp="http://schemas.microsoft.com/office/drawing/2018/hyperlinkcolor" val="tx"/>
                    </a:ext>
                  </a:extLst>
                </a:hlinkClick>
              </a:rPr>
              <a:t>Deutscher Nachhaltigkeitskodex (DNK): Factsheet</a:t>
            </a:r>
            <a:endParaRPr lang="de-DE" sz="1100" dirty="0"/>
          </a:p>
          <a:p>
            <a:r>
              <a:rPr lang="de-DE" sz="1100" dirty="0">
                <a:hlinkClick r:id="rId9">
                  <a:extLst>
                    <a:ext uri="{A12FA001-AC4F-418D-AE19-62706E023703}">
                      <ahyp:hlinkClr xmlns:ahyp="http://schemas.microsoft.com/office/drawing/2018/hyperlinkcolor" val="tx"/>
                    </a:ext>
                  </a:extLst>
                </a:hlinkClick>
              </a:rPr>
              <a:t>Global Reporting Initiative (GRI) und European Sustainability Reporting Standard (ESRS)</a:t>
            </a:r>
            <a:endParaRPr lang="de-DE" sz="1100" dirty="0"/>
          </a:p>
          <a:p>
            <a:r>
              <a:rPr lang="de-DE" sz="1100" dirty="0">
                <a:hlinkClick r:id="rId10">
                  <a:extLst>
                    <a:ext uri="{A12FA001-AC4F-418D-AE19-62706E023703}">
                      <ahyp:hlinkClr xmlns:ahyp="http://schemas.microsoft.com/office/drawing/2018/hyperlinkcolor" val="tx"/>
                    </a:ext>
                  </a:extLst>
                </a:hlinkClick>
              </a:rPr>
              <a:t>Global Compact Netzwerk Deutschland: Einführung Klimamanagement, 2022</a:t>
            </a:r>
            <a:endParaRPr lang="de-DE" sz="1100" dirty="0"/>
          </a:p>
          <a:p>
            <a:endParaRPr lang="de-DE" sz="1100" dirty="0"/>
          </a:p>
          <a:p>
            <a:endParaRPr lang="de-DE" sz="1100" dirty="0"/>
          </a:p>
          <a:p>
            <a:endParaRPr lang="de-DE" sz="1100" dirty="0"/>
          </a:p>
          <a:p>
            <a:pPr marL="0" indent="0">
              <a:buNone/>
            </a:pPr>
            <a:endParaRPr kumimoji="0" lang="it-IT" sz="1100" b="0" i="0" u="none" strike="noStrike" kern="0" cap="none" spc="0" normalizeH="0" baseline="0" noProof="0" dirty="0">
              <a:ln>
                <a:noFill/>
              </a:ln>
              <a:solidFill>
                <a:srgbClr val="000000"/>
              </a:solidFill>
              <a:effectLst/>
              <a:uLnTx/>
              <a:uFillTx/>
              <a:latin typeface="Arial"/>
              <a:ea typeface="ＭＳ Ｐゴシック"/>
            </a:endParaRPr>
          </a:p>
          <a:p>
            <a:pPr marL="0" indent="0">
              <a:buNone/>
            </a:pPr>
            <a:endParaRPr lang="it-IT" sz="1100" dirty="0"/>
          </a:p>
          <a:p>
            <a:pPr marL="514350" lvl="1" indent="-285750">
              <a:buFont typeface="Wingdings" panose="05000000000000000000" pitchFamily="2" charset="2"/>
              <a:buChar char="§"/>
            </a:pPr>
            <a:endParaRPr lang="de-DE" sz="1100" dirty="0">
              <a:hlinkClick r:id="rId11">
                <a:extLst>
                  <a:ext uri="{A12FA001-AC4F-418D-AE19-62706E023703}">
                    <ahyp:hlinkClr xmlns:ahyp="http://schemas.microsoft.com/office/drawing/2018/hyperlinkcolor" val="tx"/>
                  </a:ext>
                </a:extLst>
              </a:hlinkClick>
            </a:endParaRPr>
          </a:p>
          <a:p>
            <a:pPr marL="514350" lvl="1" indent="-285750">
              <a:buFont typeface="Wingdings" panose="05000000000000000000" pitchFamily="2" charset="2"/>
              <a:buChar char="§"/>
            </a:pPr>
            <a:endParaRPr lang="de-DE" sz="1100" dirty="0">
              <a:hlinkClick r:id="rId11">
                <a:extLst>
                  <a:ext uri="{A12FA001-AC4F-418D-AE19-62706E023703}">
                    <ahyp:hlinkClr xmlns:ahyp="http://schemas.microsoft.com/office/drawing/2018/hyperlinkcolor" val="tx"/>
                  </a:ext>
                </a:extLst>
              </a:hlinkClick>
            </a:endParaRPr>
          </a:p>
          <a:p>
            <a:pPr marL="0" indent="0">
              <a:buNone/>
            </a:pPr>
            <a:endParaRPr lang="de-DE" sz="1100" dirty="0"/>
          </a:p>
          <a:p>
            <a:pPr marL="228600" lvl="1" indent="0">
              <a:buNone/>
            </a:pPr>
            <a:endParaRPr lang="de-DE" sz="11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4" y="2223616"/>
            <a:ext cx="3456384" cy="3797672"/>
          </a:xfrm>
        </p:spPr>
        <p:txBody>
          <a:bodyPr>
            <a:noAutofit/>
          </a:bodyPr>
          <a:lstStyle/>
          <a:p>
            <a:r>
              <a:rPr lang="de-DE" sz="1100" dirty="0">
                <a:hlinkClick r:id="rId12">
                  <a:extLst>
                    <a:ext uri="{A12FA001-AC4F-418D-AE19-62706E023703}">
                      <ahyp:hlinkClr xmlns:ahyp="http://schemas.microsoft.com/office/drawing/2018/hyperlinkcolor" val="tx"/>
                    </a:ext>
                  </a:extLst>
                </a:hlinkClick>
              </a:rPr>
              <a:t>IZU-Tool Nachhaltigkeitsmanagement</a:t>
            </a:r>
            <a:endParaRPr lang="de-DE" sz="1100" dirty="0"/>
          </a:p>
          <a:p>
            <a:r>
              <a:rPr lang="de-DE" sz="1100" dirty="0">
                <a:hlinkClick r:id="rId13">
                  <a:extLst>
                    <a:ext uri="{A12FA001-AC4F-418D-AE19-62706E023703}">
                      <ahyp:hlinkClr xmlns:ahyp="http://schemas.microsoft.com/office/drawing/2018/hyperlinkcolor" val="tx"/>
                    </a:ext>
                  </a:extLst>
                </a:hlinkClick>
              </a:rPr>
              <a:t>BIHK Webinare zur Novelle der Nachhaltigkeitsberichterstattung</a:t>
            </a:r>
            <a:endParaRPr lang="de-DE" sz="1100" dirty="0"/>
          </a:p>
          <a:p>
            <a:r>
              <a:rPr lang="de-DE" sz="1100" dirty="0"/>
              <a:t>CO</a:t>
            </a:r>
            <a:r>
              <a:rPr lang="de-DE" sz="1100" baseline="-25000" dirty="0"/>
              <a:t>2</a:t>
            </a:r>
            <a:r>
              <a:rPr lang="de-DE" sz="1100" dirty="0"/>
              <a:t>-Daten: </a:t>
            </a:r>
            <a:r>
              <a:rPr lang="de-DE" sz="1100" dirty="0">
                <a:hlinkClick r:id="rId14">
                  <a:extLst>
                    <a:ext uri="{A12FA001-AC4F-418D-AE19-62706E023703}">
                      <ahyp:hlinkClr xmlns:ahyp="http://schemas.microsoft.com/office/drawing/2018/hyperlinkcolor" val="tx"/>
                    </a:ext>
                  </a:extLst>
                </a:hlinkClick>
              </a:rPr>
              <a:t>BAFA - Energie - Informationsblatt CO2-Faktoren</a:t>
            </a:r>
            <a:endParaRPr lang="de-DE" sz="1100" dirty="0"/>
          </a:p>
          <a:p>
            <a:r>
              <a:rPr lang="de-DE" sz="1100" dirty="0">
                <a:hlinkClick r:id="rId15">
                  <a:extLst>
                    <a:ext uri="{A12FA001-AC4F-418D-AE19-62706E023703}">
                      <ahyp:hlinkClr xmlns:ahyp="http://schemas.microsoft.com/office/drawing/2018/hyperlinkcolor" val="tx"/>
                    </a:ext>
                  </a:extLst>
                </a:hlinkClick>
              </a:rPr>
              <a:t>IZU-Handlungshilfen zum betrieblichen Klimaschutz </a:t>
            </a:r>
            <a:endParaRPr lang="de-DE" sz="1100" dirty="0">
              <a:hlinkClick r:id="rId16">
                <a:extLst>
                  <a:ext uri="{A12FA001-AC4F-418D-AE19-62706E023703}">
                    <ahyp:hlinkClr xmlns:ahyp="http://schemas.microsoft.com/office/drawing/2018/hyperlinkcolor" val="tx"/>
                  </a:ext>
                </a:extLst>
              </a:hlinkClick>
            </a:endParaRPr>
          </a:p>
          <a:p>
            <a:r>
              <a:rPr lang="de-DE" sz="1100" dirty="0">
                <a:hlinkClick r:id="rId17">
                  <a:extLst>
                    <a:ext uri="{A12FA001-AC4F-418D-AE19-62706E023703}">
                      <ahyp:hlinkClr xmlns:ahyp="http://schemas.microsoft.com/office/drawing/2018/hyperlinkcolor" val="tx"/>
                    </a:ext>
                  </a:extLst>
                </a:hlinkClick>
              </a:rPr>
              <a:t>IZU: Bayerischer EMAS-Kompass</a:t>
            </a:r>
            <a:r>
              <a:rPr lang="de-DE" sz="1100" dirty="0"/>
              <a:t>, (Datenerhebungstool unter 3. Mitgeltende Unterlagen)</a:t>
            </a:r>
          </a:p>
          <a:p>
            <a:r>
              <a:rPr lang="de-DE" sz="1100" dirty="0">
                <a:hlinkClick r:id="rId18">
                  <a:extLst>
                    <a:ext uri="{A12FA001-AC4F-418D-AE19-62706E023703}">
                      <ahyp:hlinkClr xmlns:ahyp="http://schemas.microsoft.com/office/drawing/2018/hyperlinkcolor" val="tx"/>
                    </a:ext>
                  </a:extLst>
                </a:hlinkClick>
              </a:rPr>
              <a:t>IZU-Handlungshilfe Klimakommunikation</a:t>
            </a:r>
            <a:endParaRPr lang="de-DE" sz="1100" dirty="0"/>
          </a:p>
          <a:p>
            <a:r>
              <a:rPr lang="de-DE" sz="1100" dirty="0">
                <a:hlinkClick r:id="rId19">
                  <a:extLst>
                    <a:ext uri="{A12FA001-AC4F-418D-AE19-62706E023703}">
                      <ahyp:hlinkClr xmlns:ahyp="http://schemas.microsoft.com/office/drawing/2018/hyperlinkcolor" val="tx"/>
                    </a:ext>
                  </a:extLst>
                </a:hlinkClick>
              </a:rPr>
              <a:t>IZU-Leitfaden „Wer will eigentlich was von Ihrem Unternehmen“ </a:t>
            </a:r>
            <a:endParaRPr lang="de-DE" sz="1100" dirty="0">
              <a:solidFill>
                <a:srgbClr val="FF0000"/>
              </a:solidFill>
              <a:sym typeface="Wingdings" panose="05000000000000000000" pitchFamily="2" charset="2"/>
            </a:endParaRPr>
          </a:p>
          <a:p>
            <a:r>
              <a:rPr lang="de-DE" sz="1100" dirty="0" err="1">
                <a:hlinkClick r:id="rId20">
                  <a:extLst>
                    <a:ext uri="{A12FA001-AC4F-418D-AE19-62706E023703}">
                      <ahyp:hlinkClr xmlns:ahyp="http://schemas.microsoft.com/office/drawing/2018/hyperlinkcolor" val="tx"/>
                    </a:ext>
                  </a:extLst>
                </a:hlinkClick>
              </a:rPr>
              <a:t>Good</a:t>
            </a:r>
            <a:r>
              <a:rPr lang="de-DE" sz="1100" dirty="0">
                <a:hlinkClick r:id="rId20">
                  <a:extLst>
                    <a:ext uri="{A12FA001-AC4F-418D-AE19-62706E023703}">
                      <ahyp:hlinkClr xmlns:ahyp="http://schemas.microsoft.com/office/drawing/2018/hyperlinkcolor" val="tx"/>
                    </a:ext>
                  </a:extLst>
                </a:hlinkClick>
              </a:rPr>
              <a:t> Practice: Unternehmensbeispiel zum betrieblichen Klimaschutz</a:t>
            </a:r>
            <a:endParaRPr lang="de-DE" sz="1100" dirty="0"/>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solidFill>
            <a:srgbClr val="3B687F"/>
          </a:solidFill>
        </p:spPr>
        <p:txBody>
          <a:bodyPr/>
          <a:lstStyle/>
          <a:p>
            <a:pPr marL="0" indent="0">
              <a:buNone/>
            </a:pPr>
            <a:r>
              <a:rPr lang="de-DE" dirty="0">
                <a:solidFill>
                  <a:srgbClr val="FFFFFF"/>
                </a:solidFill>
              </a:rPr>
              <a:t>Hilfreiche Orientierung</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solidFill>
            <a:srgbClr val="3B687F"/>
          </a:solidFill>
        </p:spPr>
        <p:txBody>
          <a:bodyPr/>
          <a:lstStyle/>
          <a:p>
            <a:pPr marL="0" indent="0">
              <a:buNone/>
            </a:pPr>
            <a:r>
              <a:rPr lang="de-DE" dirty="0">
                <a:solidFill>
                  <a:srgbClr val="FFFFFF"/>
                </a:solidFill>
              </a:rPr>
              <a:t>Arbeitshilfen</a:t>
            </a:r>
            <a:endParaRPr lang="de-DE" dirty="0"/>
          </a:p>
        </p:txBody>
      </p:sp>
      <p:sp>
        <p:nvSpPr>
          <p:cNvPr id="5" name="Foliennummernplatzhalter 4"/>
          <p:cNvSpPr>
            <a:spLocks noGrp="1"/>
          </p:cNvSpPr>
          <p:nvPr>
            <p:ph type="sldNum" sz="quarter" idx="11"/>
          </p:nvPr>
        </p:nvSpPr>
        <p:spPr/>
        <p:txBody>
          <a:bodyPr/>
          <a:lstStyle/>
          <a:p>
            <a:fld id="{894680D0-7A83-433A-9719-C4143F27F647}" type="slidenum">
              <a:rPr lang="de-DE" smtClean="0"/>
              <a:pPr/>
              <a:t>25</a:t>
            </a:fld>
            <a:endParaRPr lang="de-DE" dirty="0"/>
          </a:p>
        </p:txBody>
      </p:sp>
      <p:sp>
        <p:nvSpPr>
          <p:cNvPr id="2" name="Titel 1"/>
          <p:cNvSpPr>
            <a:spLocks noGrp="1"/>
          </p:cNvSpPr>
          <p:nvPr>
            <p:ph type="title"/>
          </p:nvPr>
        </p:nvSpPr>
        <p:spPr/>
        <p:txBody>
          <a:bodyPr/>
          <a:lstStyle/>
          <a:p>
            <a:r>
              <a:rPr lang="de-DE" dirty="0"/>
              <a:t>Übersicht der Ressourcen</a:t>
            </a:r>
          </a:p>
        </p:txBody>
      </p:sp>
      <p:sp>
        <p:nvSpPr>
          <p:cNvPr id="4" name="Fußzeilenplatzhalter 3">
            <a:extLst>
              <a:ext uri="{FF2B5EF4-FFF2-40B4-BE49-F238E27FC236}">
                <a16:creationId xmlns:a16="http://schemas.microsoft.com/office/drawing/2014/main" id="{D560DF09-D4EF-F7B1-6427-D271F194BBCC}"/>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50541193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4401205"/>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solidFill>
                  <a:sysClr val="windowText" lastClr="000000"/>
                </a:solidFill>
                <a:ea typeface="Times New Roman" pitchFamily="18" charset="0"/>
                <a:cs typeface="Times New Roman" pitchFamily="18" charset="0"/>
                <a:hlinkClick r:id="rId2"/>
              </a:rPr>
              <a:t>izu@lfu.bayern.de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Internet: 	</a:t>
            </a:r>
            <a:r>
              <a:rPr lang="de-DE" altLang="de-DE" sz="1000" dirty="0">
                <a:solidFill>
                  <a:sysClr val="windowText" lastClr="000000"/>
                </a:solidFill>
                <a:ea typeface="Times New Roman" pitchFamily="18" charset="0"/>
                <a:cs typeface="Times New Roman" pitchFamily="18" charset="0"/>
                <a:hlinkClick r:id="rId3"/>
              </a:rPr>
              <a:t>www.lfu.bayern.de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	</a:t>
            </a:r>
            <a:r>
              <a:rPr lang="de-DE" altLang="de-DE" sz="1000" dirty="0">
                <a:solidFill>
                  <a:sysClr val="windowText" lastClr="000000"/>
                </a:solidFill>
                <a:cs typeface="Times New Roman" pitchFamily="18" charset="0"/>
                <a:hlinkClick r:id="rId4"/>
              </a:rPr>
              <a:t>www.izu.bayern.de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dirty="0">
                <a:solidFill>
                  <a:sysClr val="windowText" lastClr="000000"/>
                </a:solidFill>
                <a:cs typeface="Times New Roman" pitchFamily="18" charset="0"/>
              </a:rPr>
              <a:t>B.A.U.M. Consult GmbH München</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Dorothea Brockhoff, Laura Ekman, Hannah Witting</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Gotzingerstr. 48/50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81371 München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+49 (0)89 189 35 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hlinkClick r:id="rId5"/>
              </a:rPr>
              <a:t>muenchen@baumgroup.de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r>
              <a:rPr lang="de-DE" sz="1000" dirty="0">
                <a:solidFill>
                  <a:srgbClr val="4B4B4B"/>
                </a:solidFill>
                <a:hlinkClick r:id="rId6"/>
              </a:rPr>
              <a:t>www.baumgroup.de</a:t>
            </a:r>
            <a:endParaRPr lang="de-DE" sz="1000" dirty="0">
              <a:solidFill>
                <a:srgbClr val="4B4B4B"/>
              </a:solidFill>
            </a:endParaRP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a:t>
            </a: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Januar 2024</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04734" y="6247706"/>
            <a:ext cx="1446227" cy="406027"/>
          </a:xfrm>
          <a:prstGeom prst="rect">
            <a:avLst/>
          </a:prstGeom>
        </p:spPr>
      </p:pic>
    </p:spTree>
    <p:extLst>
      <p:ext uri="{BB962C8B-B14F-4D97-AF65-F5344CB8AC3E}">
        <p14:creationId xmlns:p14="http://schemas.microsoft.com/office/powerpoint/2010/main" val="237927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10 Schritte zur CSRD</a:t>
            </a:r>
          </a:p>
        </p:txBody>
      </p:sp>
      <p:sp>
        <p:nvSpPr>
          <p:cNvPr id="5" name="Foliennummernplatzhalter 4"/>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cxnSp>
        <p:nvCxnSpPr>
          <p:cNvPr id="8" name="Verbinder: gekrümmt 7">
            <a:extLst>
              <a:ext uri="{FF2B5EF4-FFF2-40B4-BE49-F238E27FC236}">
                <a16:creationId xmlns:a16="http://schemas.microsoft.com/office/drawing/2014/main" id="{CE24FA44-4148-1F42-3C85-05670C6460FF}"/>
              </a:ext>
            </a:extLst>
          </p:cNvPr>
          <p:cNvCxnSpPr/>
          <p:nvPr/>
        </p:nvCxnSpPr>
        <p:spPr bwMode="auto">
          <a:xfrm flipV="1">
            <a:off x="600176" y="1753519"/>
            <a:ext cx="11472488" cy="4297838"/>
          </a:xfrm>
          <a:prstGeom prst="curvedConnector3">
            <a:avLst>
              <a:gd name="adj1" fmla="val 46900"/>
            </a:avLst>
          </a:prstGeom>
          <a:solidFill>
            <a:schemeClr val="accent1"/>
          </a:solidFill>
          <a:ln w="9525" cap="flat" cmpd="sng" algn="ctr">
            <a:solidFill>
              <a:srgbClr val="4B6E28"/>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a:extLst>
              <a:ext uri="{FF2B5EF4-FFF2-40B4-BE49-F238E27FC236}">
                <a16:creationId xmlns:a16="http://schemas.microsoft.com/office/drawing/2014/main" id="{EBFCF2E9-C7F8-9DB5-2F19-8707C5EFF79A}"/>
              </a:ext>
            </a:extLst>
          </p:cNvPr>
          <p:cNvSpPr txBox="1"/>
          <p:nvPr/>
        </p:nvSpPr>
        <p:spPr>
          <a:xfrm>
            <a:off x="2088704" y="3958208"/>
            <a:ext cx="1872208"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3" name="Textfeld 22">
            <a:extLst>
              <a:ext uri="{FF2B5EF4-FFF2-40B4-BE49-F238E27FC236}">
                <a16:creationId xmlns:a16="http://schemas.microsoft.com/office/drawing/2014/main" id="{E2D36C93-B6F1-60E1-24EE-531402DA7B80}"/>
              </a:ext>
            </a:extLst>
          </p:cNvPr>
          <p:cNvSpPr txBox="1"/>
          <p:nvPr/>
        </p:nvSpPr>
        <p:spPr>
          <a:xfrm>
            <a:off x="512954" y="5278222"/>
            <a:ext cx="150015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Betroffenheit prüfen</a:t>
            </a:r>
          </a:p>
        </p:txBody>
      </p:sp>
      <p:grpSp>
        <p:nvGrpSpPr>
          <p:cNvPr id="13" name="Gruppieren 12">
            <a:extLst>
              <a:ext uri="{FF2B5EF4-FFF2-40B4-BE49-F238E27FC236}">
                <a16:creationId xmlns:a16="http://schemas.microsoft.com/office/drawing/2014/main" id="{33085948-856E-8BD0-3CEE-AFC8EA3AA857}"/>
              </a:ext>
            </a:extLst>
          </p:cNvPr>
          <p:cNvGrpSpPr/>
          <p:nvPr/>
        </p:nvGrpSpPr>
        <p:grpSpPr>
          <a:xfrm>
            <a:off x="598583" y="5797071"/>
            <a:ext cx="352484" cy="400110"/>
            <a:chOff x="598583" y="5797071"/>
            <a:chExt cx="352484" cy="400110"/>
          </a:xfrm>
        </p:grpSpPr>
        <p:sp>
          <p:nvSpPr>
            <p:cNvPr id="20" name="Flussdiagramm: Verbinder 19">
              <a:extLst>
                <a:ext uri="{FF2B5EF4-FFF2-40B4-BE49-F238E27FC236}">
                  <a16:creationId xmlns:a16="http://schemas.microsoft.com/office/drawing/2014/main" id="{AFCC84F5-7AC3-B29A-7E92-84D2F9A711F2}"/>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26" name="Textfeld 25">
              <a:extLst>
                <a:ext uri="{FF2B5EF4-FFF2-40B4-BE49-F238E27FC236}">
                  <a16:creationId xmlns:a16="http://schemas.microsoft.com/office/drawing/2014/main" id="{CD3473DF-0166-9457-38F9-9DC21DF931C1}"/>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1</a:t>
              </a:r>
            </a:p>
          </p:txBody>
        </p:sp>
      </p:grpSp>
      <p:sp>
        <p:nvSpPr>
          <p:cNvPr id="52" name="Textfeld 51">
            <a:extLst>
              <a:ext uri="{FF2B5EF4-FFF2-40B4-BE49-F238E27FC236}">
                <a16:creationId xmlns:a16="http://schemas.microsoft.com/office/drawing/2014/main" id="{5C631AC8-9C3F-F1A8-237C-0EC598D71355}"/>
              </a:ext>
            </a:extLst>
          </p:cNvPr>
          <p:cNvSpPr txBox="1"/>
          <p:nvPr/>
        </p:nvSpPr>
        <p:spPr>
          <a:xfrm>
            <a:off x="8097279" y="3002490"/>
            <a:ext cx="128479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7</a:t>
            </a:r>
          </a:p>
        </p:txBody>
      </p:sp>
      <p:sp>
        <p:nvSpPr>
          <p:cNvPr id="57" name="Textfeld 56">
            <a:extLst>
              <a:ext uri="{FF2B5EF4-FFF2-40B4-BE49-F238E27FC236}">
                <a16:creationId xmlns:a16="http://schemas.microsoft.com/office/drawing/2014/main" id="{A54EDF5B-4B70-EA0C-D199-01C92DED304D}"/>
              </a:ext>
            </a:extLst>
          </p:cNvPr>
          <p:cNvSpPr txBox="1"/>
          <p:nvPr/>
        </p:nvSpPr>
        <p:spPr>
          <a:xfrm>
            <a:off x="1665557" y="6085483"/>
            <a:ext cx="3566059"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Verantwortung festlegen</a:t>
            </a:r>
          </a:p>
        </p:txBody>
      </p:sp>
      <p:sp>
        <p:nvSpPr>
          <p:cNvPr id="58" name="Textfeld 57">
            <a:extLst>
              <a:ext uri="{FF2B5EF4-FFF2-40B4-BE49-F238E27FC236}">
                <a16:creationId xmlns:a16="http://schemas.microsoft.com/office/drawing/2014/main" id="{A145BC1F-764E-1CDC-A120-275A57EB2A21}"/>
              </a:ext>
            </a:extLst>
          </p:cNvPr>
          <p:cNvSpPr txBox="1"/>
          <p:nvPr/>
        </p:nvSpPr>
        <p:spPr>
          <a:xfrm>
            <a:off x="2489378" y="4612654"/>
            <a:ext cx="1918418"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Übersicht über Anforderungen verschaffen</a:t>
            </a:r>
          </a:p>
        </p:txBody>
      </p:sp>
      <p:sp>
        <p:nvSpPr>
          <p:cNvPr id="59" name="Textfeld 58">
            <a:extLst>
              <a:ext uri="{FF2B5EF4-FFF2-40B4-BE49-F238E27FC236}">
                <a16:creationId xmlns:a16="http://schemas.microsoft.com/office/drawing/2014/main" id="{73BC28E8-ADD2-C663-38AE-0A959CD28574}"/>
              </a:ext>
            </a:extLst>
          </p:cNvPr>
          <p:cNvSpPr txBox="1"/>
          <p:nvPr/>
        </p:nvSpPr>
        <p:spPr>
          <a:xfrm>
            <a:off x="5044187" y="5181445"/>
            <a:ext cx="264651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Bestandsaufnahme durchführen</a:t>
            </a:r>
          </a:p>
        </p:txBody>
      </p:sp>
      <p:sp>
        <p:nvSpPr>
          <p:cNvPr id="60" name="Textfeld 59">
            <a:extLst>
              <a:ext uri="{FF2B5EF4-FFF2-40B4-BE49-F238E27FC236}">
                <a16:creationId xmlns:a16="http://schemas.microsoft.com/office/drawing/2014/main" id="{F5D07F5D-1995-31D3-6122-4517213C555B}"/>
              </a:ext>
            </a:extLst>
          </p:cNvPr>
          <p:cNvSpPr txBox="1"/>
          <p:nvPr/>
        </p:nvSpPr>
        <p:spPr>
          <a:xfrm>
            <a:off x="3878484" y="3774391"/>
            <a:ext cx="243030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Interessenträger einbinden</a:t>
            </a:r>
          </a:p>
        </p:txBody>
      </p:sp>
      <p:sp>
        <p:nvSpPr>
          <p:cNvPr id="61" name="Textfeld 60">
            <a:extLst>
              <a:ext uri="{FF2B5EF4-FFF2-40B4-BE49-F238E27FC236}">
                <a16:creationId xmlns:a16="http://schemas.microsoft.com/office/drawing/2014/main" id="{1FFD2900-655A-B260-6A4F-BFB76E264217}"/>
              </a:ext>
            </a:extLst>
          </p:cNvPr>
          <p:cNvSpPr txBox="1"/>
          <p:nvPr/>
        </p:nvSpPr>
        <p:spPr>
          <a:xfrm>
            <a:off x="8643204" y="2266523"/>
            <a:ext cx="210853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Daten erheben</a:t>
            </a:r>
          </a:p>
        </p:txBody>
      </p:sp>
      <p:sp>
        <p:nvSpPr>
          <p:cNvPr id="62" name="Textfeld 61">
            <a:extLst>
              <a:ext uri="{FF2B5EF4-FFF2-40B4-BE49-F238E27FC236}">
                <a16:creationId xmlns:a16="http://schemas.microsoft.com/office/drawing/2014/main" id="{6C235DE6-4486-7154-DDD9-88AD40FD4FCE}"/>
              </a:ext>
            </a:extLst>
          </p:cNvPr>
          <p:cNvSpPr txBox="1"/>
          <p:nvPr/>
        </p:nvSpPr>
        <p:spPr>
          <a:xfrm>
            <a:off x="6154262" y="1612730"/>
            <a:ext cx="2793873"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600" dirty="0">
                <a:solidFill>
                  <a:srgbClr val="4B6E28"/>
                </a:solidFill>
              </a:rPr>
              <a:t>Nachhaltigkeit i</a:t>
            </a: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n Unternehmensstrategie integrieren</a:t>
            </a:r>
          </a:p>
        </p:txBody>
      </p:sp>
      <p:sp>
        <p:nvSpPr>
          <p:cNvPr id="64" name="Textfeld 63">
            <a:extLst>
              <a:ext uri="{FF2B5EF4-FFF2-40B4-BE49-F238E27FC236}">
                <a16:creationId xmlns:a16="http://schemas.microsoft.com/office/drawing/2014/main" id="{1DBE75FB-C063-2A28-D423-342BF76FCE82}"/>
              </a:ext>
            </a:extLst>
          </p:cNvPr>
          <p:cNvSpPr txBox="1"/>
          <p:nvPr/>
        </p:nvSpPr>
        <p:spPr>
          <a:xfrm>
            <a:off x="6566087" y="3242439"/>
            <a:ext cx="2295899"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Wesentlichkeitsanalyse durchführen</a:t>
            </a:r>
          </a:p>
        </p:txBody>
      </p:sp>
      <p:sp>
        <p:nvSpPr>
          <p:cNvPr id="65" name="Textfeld 64">
            <a:extLst>
              <a:ext uri="{FF2B5EF4-FFF2-40B4-BE49-F238E27FC236}">
                <a16:creationId xmlns:a16="http://schemas.microsoft.com/office/drawing/2014/main" id="{1E10DA51-82A8-2259-2DDF-4439E78EC99E}"/>
              </a:ext>
            </a:extLst>
          </p:cNvPr>
          <p:cNvSpPr txBox="1"/>
          <p:nvPr/>
        </p:nvSpPr>
        <p:spPr>
          <a:xfrm>
            <a:off x="10954225" y="1995903"/>
            <a:ext cx="1145705"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Weiter-entwickeln</a:t>
            </a:r>
          </a:p>
        </p:txBody>
      </p:sp>
      <p:sp>
        <p:nvSpPr>
          <p:cNvPr id="66" name="Textfeld 65">
            <a:extLst>
              <a:ext uri="{FF2B5EF4-FFF2-40B4-BE49-F238E27FC236}">
                <a16:creationId xmlns:a16="http://schemas.microsoft.com/office/drawing/2014/main" id="{B7FE0032-D32E-3415-EECB-9BAE24AB9353}"/>
              </a:ext>
            </a:extLst>
          </p:cNvPr>
          <p:cNvSpPr txBox="1">
            <a:spLocks/>
          </p:cNvSpPr>
          <p:nvPr/>
        </p:nvSpPr>
        <p:spPr>
          <a:xfrm>
            <a:off x="9928995" y="954855"/>
            <a:ext cx="216215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Bericht</a:t>
            </a:r>
            <a:b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b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erstatten</a:t>
            </a:r>
          </a:p>
        </p:txBody>
      </p:sp>
      <p:sp>
        <p:nvSpPr>
          <p:cNvPr id="7" name="Sprechblase: rechteckig mit abgerundeten Ecken 6">
            <a:extLst>
              <a:ext uri="{FF2B5EF4-FFF2-40B4-BE49-F238E27FC236}">
                <a16:creationId xmlns:a16="http://schemas.microsoft.com/office/drawing/2014/main" id="{31519DBB-01E5-124C-C28D-792649C5E933}"/>
              </a:ext>
            </a:extLst>
          </p:cNvPr>
          <p:cNvSpPr/>
          <p:nvPr/>
        </p:nvSpPr>
        <p:spPr>
          <a:xfrm>
            <a:off x="9340300" y="4195595"/>
            <a:ext cx="2196565" cy="795175"/>
          </a:xfrm>
          <a:prstGeom prst="wedgeRoundRectCallout">
            <a:avLst>
              <a:gd name="adj1" fmla="val -65622"/>
              <a:gd name="adj2" fmla="val -2960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FontTx/>
              <a:buNone/>
            </a:pPr>
            <a:r>
              <a:rPr lang="de-DE" sz="1200" kern="0" dirty="0">
                <a:solidFill>
                  <a:schemeClr val="tx1"/>
                </a:solidFill>
              </a:rPr>
              <a:t>In welchem Schritt Sie sich befinden, erkennen Sie über die Kopfleiste.  </a:t>
            </a:r>
          </a:p>
        </p:txBody>
      </p:sp>
      <p:pic>
        <p:nvPicPr>
          <p:cNvPr id="12" name="Grafik 11" descr="Änderungen &amp; Schneider mit einfarbiger Füllung">
            <a:extLst>
              <a:ext uri="{FF2B5EF4-FFF2-40B4-BE49-F238E27FC236}">
                <a16:creationId xmlns:a16="http://schemas.microsoft.com/office/drawing/2014/main" id="{9106AE9F-5715-A713-7A1F-ECE7098C84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49" y="5797071"/>
            <a:ext cx="576064" cy="576064"/>
          </a:xfrm>
          <a:prstGeom prst="rect">
            <a:avLst/>
          </a:prstGeom>
        </p:spPr>
      </p:pic>
      <p:grpSp>
        <p:nvGrpSpPr>
          <p:cNvPr id="14" name="Gruppieren 13">
            <a:extLst>
              <a:ext uri="{FF2B5EF4-FFF2-40B4-BE49-F238E27FC236}">
                <a16:creationId xmlns:a16="http://schemas.microsoft.com/office/drawing/2014/main" id="{BE41CE06-DE10-4B6B-27AE-285D212A38FD}"/>
              </a:ext>
            </a:extLst>
          </p:cNvPr>
          <p:cNvGrpSpPr/>
          <p:nvPr/>
        </p:nvGrpSpPr>
        <p:grpSpPr>
          <a:xfrm>
            <a:off x="2136516" y="5695366"/>
            <a:ext cx="352484" cy="400110"/>
            <a:chOff x="598583" y="5797071"/>
            <a:chExt cx="352484" cy="400110"/>
          </a:xfrm>
        </p:grpSpPr>
        <p:sp>
          <p:nvSpPr>
            <p:cNvPr id="15" name="Flussdiagramm: Verbinder 14">
              <a:extLst>
                <a:ext uri="{FF2B5EF4-FFF2-40B4-BE49-F238E27FC236}">
                  <a16:creationId xmlns:a16="http://schemas.microsoft.com/office/drawing/2014/main" id="{9504F98F-B0DF-C71A-4864-B93C4D162E08}"/>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17" name="Textfeld 16">
              <a:extLst>
                <a:ext uri="{FF2B5EF4-FFF2-40B4-BE49-F238E27FC236}">
                  <a16:creationId xmlns:a16="http://schemas.microsoft.com/office/drawing/2014/main" id="{432311BF-D499-1C07-3C6E-AB9806F93D9E}"/>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2</a:t>
              </a:r>
            </a:p>
          </p:txBody>
        </p:sp>
      </p:grpSp>
      <p:grpSp>
        <p:nvGrpSpPr>
          <p:cNvPr id="18" name="Gruppieren 17">
            <a:extLst>
              <a:ext uri="{FF2B5EF4-FFF2-40B4-BE49-F238E27FC236}">
                <a16:creationId xmlns:a16="http://schemas.microsoft.com/office/drawing/2014/main" id="{DA030F8A-38A1-7A21-1AD8-3E2687C9B34B}"/>
              </a:ext>
            </a:extLst>
          </p:cNvPr>
          <p:cNvGrpSpPr/>
          <p:nvPr/>
        </p:nvGrpSpPr>
        <p:grpSpPr>
          <a:xfrm>
            <a:off x="3539801" y="5391864"/>
            <a:ext cx="352484" cy="400110"/>
            <a:chOff x="598583" y="5797071"/>
            <a:chExt cx="352484" cy="400110"/>
          </a:xfrm>
        </p:grpSpPr>
        <p:sp>
          <p:nvSpPr>
            <p:cNvPr id="19" name="Flussdiagramm: Verbinder 18">
              <a:extLst>
                <a:ext uri="{FF2B5EF4-FFF2-40B4-BE49-F238E27FC236}">
                  <a16:creationId xmlns:a16="http://schemas.microsoft.com/office/drawing/2014/main" id="{94A7B402-0FD5-B090-D91F-D8F21BA13A39}"/>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21" name="Textfeld 20">
              <a:extLst>
                <a:ext uri="{FF2B5EF4-FFF2-40B4-BE49-F238E27FC236}">
                  <a16:creationId xmlns:a16="http://schemas.microsoft.com/office/drawing/2014/main" id="{4530F7B3-3F9A-5EAD-B6B4-2AB6A085E4FB}"/>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3</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24" name="Gruppieren 23">
            <a:extLst>
              <a:ext uri="{FF2B5EF4-FFF2-40B4-BE49-F238E27FC236}">
                <a16:creationId xmlns:a16="http://schemas.microsoft.com/office/drawing/2014/main" id="{AE9DDCE8-FE91-CE94-7033-1E7768666121}"/>
              </a:ext>
            </a:extLst>
          </p:cNvPr>
          <p:cNvGrpSpPr/>
          <p:nvPr/>
        </p:nvGrpSpPr>
        <p:grpSpPr>
          <a:xfrm>
            <a:off x="4879132" y="4822181"/>
            <a:ext cx="352484" cy="400110"/>
            <a:chOff x="598583" y="5797071"/>
            <a:chExt cx="352484" cy="400110"/>
          </a:xfrm>
        </p:grpSpPr>
        <p:sp>
          <p:nvSpPr>
            <p:cNvPr id="27" name="Flussdiagramm: Verbinder 26">
              <a:extLst>
                <a:ext uri="{FF2B5EF4-FFF2-40B4-BE49-F238E27FC236}">
                  <a16:creationId xmlns:a16="http://schemas.microsoft.com/office/drawing/2014/main" id="{C56E9F06-FFDF-16C3-4AB2-74E6F6973251}"/>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34" name="Textfeld 33">
              <a:extLst>
                <a:ext uri="{FF2B5EF4-FFF2-40B4-BE49-F238E27FC236}">
                  <a16:creationId xmlns:a16="http://schemas.microsoft.com/office/drawing/2014/main" id="{3446DA6F-DF13-CB42-EEC1-47A77768C7E4}"/>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4</a:t>
              </a:r>
            </a:p>
          </p:txBody>
        </p:sp>
      </p:grpSp>
      <p:grpSp>
        <p:nvGrpSpPr>
          <p:cNvPr id="43" name="Gruppieren 42">
            <a:extLst>
              <a:ext uri="{FF2B5EF4-FFF2-40B4-BE49-F238E27FC236}">
                <a16:creationId xmlns:a16="http://schemas.microsoft.com/office/drawing/2014/main" id="{D33CDDC8-752F-24AF-BC72-C2343956D6A9}"/>
              </a:ext>
            </a:extLst>
          </p:cNvPr>
          <p:cNvGrpSpPr/>
          <p:nvPr/>
        </p:nvGrpSpPr>
        <p:grpSpPr>
          <a:xfrm>
            <a:off x="5791809" y="3804511"/>
            <a:ext cx="352484" cy="400110"/>
            <a:chOff x="598583" y="5797071"/>
            <a:chExt cx="352484" cy="400110"/>
          </a:xfrm>
        </p:grpSpPr>
        <p:sp>
          <p:nvSpPr>
            <p:cNvPr id="44" name="Flussdiagramm: Verbinder 43">
              <a:extLst>
                <a:ext uri="{FF2B5EF4-FFF2-40B4-BE49-F238E27FC236}">
                  <a16:creationId xmlns:a16="http://schemas.microsoft.com/office/drawing/2014/main" id="{909B10C4-05E6-4E94-BB0A-D2F8891FEE0B}"/>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DD2E8CD9-5181-5B9D-036A-D85FC699A744}"/>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5</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46" name="Gruppieren 45">
            <a:extLst>
              <a:ext uri="{FF2B5EF4-FFF2-40B4-BE49-F238E27FC236}">
                <a16:creationId xmlns:a16="http://schemas.microsoft.com/office/drawing/2014/main" id="{BA6DC03E-54EB-BE58-2CF5-604D65E54AE7}"/>
              </a:ext>
            </a:extLst>
          </p:cNvPr>
          <p:cNvGrpSpPr/>
          <p:nvPr/>
        </p:nvGrpSpPr>
        <p:grpSpPr>
          <a:xfrm>
            <a:off x="6534710" y="2789331"/>
            <a:ext cx="352484" cy="400110"/>
            <a:chOff x="598583" y="5797071"/>
            <a:chExt cx="352484" cy="400110"/>
          </a:xfrm>
        </p:grpSpPr>
        <p:sp>
          <p:nvSpPr>
            <p:cNvPr id="47" name="Flussdiagramm: Verbinder 46">
              <a:extLst>
                <a:ext uri="{FF2B5EF4-FFF2-40B4-BE49-F238E27FC236}">
                  <a16:creationId xmlns:a16="http://schemas.microsoft.com/office/drawing/2014/main" id="{539C0492-4C7E-E377-89AC-581A0C9B88C4}"/>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56" name="Textfeld 55">
              <a:extLst>
                <a:ext uri="{FF2B5EF4-FFF2-40B4-BE49-F238E27FC236}">
                  <a16:creationId xmlns:a16="http://schemas.microsoft.com/office/drawing/2014/main" id="{C3DDCCA7-7AAD-4BAB-2246-199394E39990}"/>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6</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63" name="Gruppieren 62">
            <a:extLst>
              <a:ext uri="{FF2B5EF4-FFF2-40B4-BE49-F238E27FC236}">
                <a16:creationId xmlns:a16="http://schemas.microsoft.com/office/drawing/2014/main" id="{12B6DDCB-1844-13F3-EB25-6ACA72D24360}"/>
              </a:ext>
            </a:extLst>
          </p:cNvPr>
          <p:cNvGrpSpPr/>
          <p:nvPr/>
        </p:nvGrpSpPr>
        <p:grpSpPr>
          <a:xfrm>
            <a:off x="7704082" y="2230109"/>
            <a:ext cx="352484" cy="400110"/>
            <a:chOff x="598583" y="5797071"/>
            <a:chExt cx="352484" cy="400110"/>
          </a:xfrm>
        </p:grpSpPr>
        <p:sp>
          <p:nvSpPr>
            <p:cNvPr id="67" name="Flussdiagramm: Verbinder 66">
              <a:extLst>
                <a:ext uri="{FF2B5EF4-FFF2-40B4-BE49-F238E27FC236}">
                  <a16:creationId xmlns:a16="http://schemas.microsoft.com/office/drawing/2014/main" id="{BF8F5ED0-27CC-2813-BE1E-19DF6664E97E}"/>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68" name="Textfeld 67">
              <a:extLst>
                <a:ext uri="{FF2B5EF4-FFF2-40B4-BE49-F238E27FC236}">
                  <a16:creationId xmlns:a16="http://schemas.microsoft.com/office/drawing/2014/main" id="{21DA77A7-413A-073A-A982-CA6CC4E23128}"/>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7</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69" name="Gruppieren 68">
            <a:extLst>
              <a:ext uri="{FF2B5EF4-FFF2-40B4-BE49-F238E27FC236}">
                <a16:creationId xmlns:a16="http://schemas.microsoft.com/office/drawing/2014/main" id="{FDDB2B2A-ADB0-7B76-3642-F344B41C2C05}"/>
              </a:ext>
            </a:extLst>
          </p:cNvPr>
          <p:cNvGrpSpPr/>
          <p:nvPr/>
        </p:nvGrpSpPr>
        <p:grpSpPr>
          <a:xfrm>
            <a:off x="9049378" y="1812121"/>
            <a:ext cx="352484" cy="400110"/>
            <a:chOff x="598583" y="5797071"/>
            <a:chExt cx="352484" cy="400110"/>
          </a:xfrm>
        </p:grpSpPr>
        <p:sp>
          <p:nvSpPr>
            <p:cNvPr id="70" name="Flussdiagramm: Verbinder 69">
              <a:extLst>
                <a:ext uri="{FF2B5EF4-FFF2-40B4-BE49-F238E27FC236}">
                  <a16:creationId xmlns:a16="http://schemas.microsoft.com/office/drawing/2014/main" id="{7650D62F-1878-F0A9-3646-7C82F313574C}"/>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71" name="Textfeld 70">
              <a:extLst>
                <a:ext uri="{FF2B5EF4-FFF2-40B4-BE49-F238E27FC236}">
                  <a16:creationId xmlns:a16="http://schemas.microsoft.com/office/drawing/2014/main" id="{C14909DB-850A-1EB9-9AB0-B2DB5C461143}"/>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8</a:t>
              </a:r>
            </a:p>
          </p:txBody>
        </p:sp>
      </p:grpSp>
      <p:grpSp>
        <p:nvGrpSpPr>
          <p:cNvPr id="72" name="Gruppieren 71">
            <a:extLst>
              <a:ext uri="{FF2B5EF4-FFF2-40B4-BE49-F238E27FC236}">
                <a16:creationId xmlns:a16="http://schemas.microsoft.com/office/drawing/2014/main" id="{3E1CFDEA-BAF9-F3C1-7E2B-1F4527F25DE6}"/>
              </a:ext>
            </a:extLst>
          </p:cNvPr>
          <p:cNvGrpSpPr/>
          <p:nvPr/>
        </p:nvGrpSpPr>
        <p:grpSpPr>
          <a:xfrm>
            <a:off x="10259872" y="1605251"/>
            <a:ext cx="352484" cy="400110"/>
            <a:chOff x="598583" y="5797071"/>
            <a:chExt cx="352484" cy="400110"/>
          </a:xfrm>
        </p:grpSpPr>
        <p:sp>
          <p:nvSpPr>
            <p:cNvPr id="73" name="Flussdiagramm: Verbinder 72">
              <a:extLst>
                <a:ext uri="{FF2B5EF4-FFF2-40B4-BE49-F238E27FC236}">
                  <a16:creationId xmlns:a16="http://schemas.microsoft.com/office/drawing/2014/main" id="{884CA7AE-FF19-94D4-42C4-8CD55671B689}"/>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74" name="Textfeld 73">
              <a:extLst>
                <a:ext uri="{FF2B5EF4-FFF2-40B4-BE49-F238E27FC236}">
                  <a16:creationId xmlns:a16="http://schemas.microsoft.com/office/drawing/2014/main" id="{6FC7A636-A279-9046-3AF2-B43CEBD3D145}"/>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9</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2A486B84-92DD-97B3-BC98-CCE3A9CBA1CA}"/>
              </a:ext>
            </a:extLst>
          </p:cNvPr>
          <p:cNvGrpSpPr/>
          <p:nvPr/>
        </p:nvGrpSpPr>
        <p:grpSpPr>
          <a:xfrm>
            <a:off x="11318795" y="1553463"/>
            <a:ext cx="470000" cy="400110"/>
            <a:chOff x="11318795" y="1553463"/>
            <a:chExt cx="470000" cy="400110"/>
          </a:xfrm>
        </p:grpSpPr>
        <p:sp>
          <p:nvSpPr>
            <p:cNvPr id="79" name="Flussdiagramm: Verbinder 78">
              <a:extLst>
                <a:ext uri="{FF2B5EF4-FFF2-40B4-BE49-F238E27FC236}">
                  <a16:creationId xmlns:a16="http://schemas.microsoft.com/office/drawing/2014/main" id="{33DFC198-122C-9226-B8FA-CAA35EC482FB}"/>
                </a:ext>
              </a:extLst>
            </p:cNvPr>
            <p:cNvSpPr>
              <a:spLocks noChangeAspect="1"/>
            </p:cNvSpPr>
            <p:nvPr/>
          </p:nvSpPr>
          <p:spPr bwMode="auto">
            <a:xfrm>
              <a:off x="11387214" y="1584177"/>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81" name="Textfeld 80">
              <a:extLst>
                <a:ext uri="{FF2B5EF4-FFF2-40B4-BE49-F238E27FC236}">
                  <a16:creationId xmlns:a16="http://schemas.microsoft.com/office/drawing/2014/main" id="{4E4E87B6-F0DF-39BC-3302-45E576A84B5C}"/>
                </a:ext>
              </a:extLst>
            </p:cNvPr>
            <p:cNvSpPr txBox="1"/>
            <p:nvPr/>
          </p:nvSpPr>
          <p:spPr>
            <a:xfrm>
              <a:off x="11318795" y="1553463"/>
              <a:ext cx="470000" cy="400110"/>
            </a:xfrm>
            <a:prstGeom prst="rect">
              <a:avLst/>
            </a:prstGeom>
            <a:noFill/>
          </p:spPr>
          <p:txBody>
            <a:bodyPr wrap="none" rtlCol="0">
              <a:spAutoFit/>
            </a:bodyPr>
            <a:lstStyle/>
            <a:p>
              <a:pPr algn="l"/>
              <a:r>
                <a:rPr lang="de-DE" sz="2000" dirty="0">
                  <a:solidFill>
                    <a:schemeClr val="bg1"/>
                  </a:solidFill>
                </a:rPr>
                <a:t>10</a:t>
              </a:r>
              <a:endParaRPr lang="de-DE" sz="3600" dirty="0">
                <a:solidFill>
                  <a:schemeClr val="bg1"/>
                </a:solidFill>
              </a:endParaRPr>
            </a:p>
          </p:txBody>
        </p:sp>
      </p:grpSp>
      <p:sp>
        <p:nvSpPr>
          <p:cNvPr id="3" name="Sprechblase: rechteckig mit abgerundeten Ecken 2">
            <a:extLst>
              <a:ext uri="{FF2B5EF4-FFF2-40B4-BE49-F238E27FC236}">
                <a16:creationId xmlns:a16="http://schemas.microsoft.com/office/drawing/2014/main" id="{4844D181-134A-886D-219D-631E55545CEB}"/>
              </a:ext>
            </a:extLst>
          </p:cNvPr>
          <p:cNvSpPr/>
          <p:nvPr/>
        </p:nvSpPr>
        <p:spPr>
          <a:xfrm>
            <a:off x="721194" y="1953572"/>
            <a:ext cx="1888725" cy="1048917"/>
          </a:xfrm>
          <a:prstGeom prst="wedgeRoundRectCallout">
            <a:avLst>
              <a:gd name="adj1" fmla="val 74692"/>
              <a:gd name="adj2" fmla="val -4592"/>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Für den gesamten Prozess sind je nach Unternehmensgröße circa zwölf Monate einzuplanen. </a:t>
            </a:r>
          </a:p>
        </p:txBody>
      </p:sp>
      <p:sp>
        <p:nvSpPr>
          <p:cNvPr id="6" name="Fußzeilenplatzhalter 3">
            <a:extLst>
              <a:ext uri="{FF2B5EF4-FFF2-40B4-BE49-F238E27FC236}">
                <a16:creationId xmlns:a16="http://schemas.microsoft.com/office/drawing/2014/main" id="{CF5B5B0E-C836-D709-C4AB-40E8ACF42C0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3479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302E-4FCE-181C-48BD-85C558CEF64E}"/>
              </a:ext>
            </a:extLst>
          </p:cNvPr>
          <p:cNvSpPr>
            <a:spLocks noGrp="1"/>
          </p:cNvSpPr>
          <p:nvPr>
            <p:ph type="title"/>
          </p:nvPr>
        </p:nvSpPr>
        <p:spPr/>
        <p:txBody>
          <a:bodyPr/>
          <a:lstStyle/>
          <a:p>
            <a:r>
              <a:rPr lang="de-DE" dirty="0"/>
              <a:t>Betroffenheit prüfen</a:t>
            </a:r>
          </a:p>
        </p:txBody>
      </p:sp>
      <p:sp>
        <p:nvSpPr>
          <p:cNvPr id="5" name="Foliennummernplatzhalter 4">
            <a:extLst>
              <a:ext uri="{FF2B5EF4-FFF2-40B4-BE49-F238E27FC236}">
                <a16:creationId xmlns:a16="http://schemas.microsoft.com/office/drawing/2014/main" id="{8D91EFBF-FF89-2BAD-1FFC-5BA32A3F6E2B}"/>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20" name="Gruppieren 19">
            <a:extLst>
              <a:ext uri="{FF2B5EF4-FFF2-40B4-BE49-F238E27FC236}">
                <a16:creationId xmlns:a16="http://schemas.microsoft.com/office/drawing/2014/main" id="{FC170C31-5113-C524-3C3A-DAC8BA146CEF}"/>
              </a:ext>
            </a:extLst>
          </p:cNvPr>
          <p:cNvGrpSpPr/>
          <p:nvPr/>
        </p:nvGrpSpPr>
        <p:grpSpPr>
          <a:xfrm>
            <a:off x="623392" y="3395969"/>
            <a:ext cx="5047167" cy="1569660"/>
            <a:chOff x="4943872" y="1187537"/>
            <a:chExt cx="5904654" cy="2241463"/>
          </a:xfrm>
          <a:solidFill>
            <a:srgbClr val="3B687F"/>
          </a:solidFill>
        </p:grpSpPr>
        <p:grpSp>
          <p:nvGrpSpPr>
            <p:cNvPr id="16" name="Gruppieren 15">
              <a:extLst>
                <a:ext uri="{FF2B5EF4-FFF2-40B4-BE49-F238E27FC236}">
                  <a16:creationId xmlns:a16="http://schemas.microsoft.com/office/drawing/2014/main" id="{7C5C0CC0-736D-07FC-DE4C-9CC8FC607698}"/>
                </a:ext>
              </a:extLst>
            </p:cNvPr>
            <p:cNvGrpSpPr/>
            <p:nvPr/>
          </p:nvGrpSpPr>
          <p:grpSpPr>
            <a:xfrm>
              <a:off x="4943872" y="1187537"/>
              <a:ext cx="5904654" cy="2241463"/>
              <a:chOff x="5159898" y="2250889"/>
              <a:chExt cx="5904654" cy="2241463"/>
            </a:xfrm>
            <a:grpFill/>
          </p:grpSpPr>
          <p:sp>
            <p:nvSpPr>
              <p:cNvPr id="15" name="Flussdiagramm: Verbinder 14">
                <a:extLst>
                  <a:ext uri="{FF2B5EF4-FFF2-40B4-BE49-F238E27FC236}">
                    <a16:creationId xmlns:a16="http://schemas.microsoft.com/office/drawing/2014/main" id="{7E9F947F-DAFB-81F4-6B05-FC48873A7A14}"/>
                  </a:ext>
                </a:extLst>
              </p:cNvPr>
              <p:cNvSpPr/>
              <p:nvPr/>
            </p:nvSpPr>
            <p:spPr bwMode="auto">
              <a:xfrm>
                <a:off x="8760296" y="2260104"/>
                <a:ext cx="2304256" cy="2232248"/>
              </a:xfrm>
              <a:prstGeom prst="flowChartConnector">
                <a:avLst/>
              </a:prstGeom>
              <a:grpFill/>
              <a:ln w="9525"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3" name="Flussdiagramm: Verbinder 12">
                <a:extLst>
                  <a:ext uri="{FF2B5EF4-FFF2-40B4-BE49-F238E27FC236}">
                    <a16:creationId xmlns:a16="http://schemas.microsoft.com/office/drawing/2014/main" id="{F934EA12-B367-7397-5E55-39F77AE43645}"/>
                  </a:ext>
                </a:extLst>
              </p:cNvPr>
              <p:cNvSpPr/>
              <p:nvPr/>
            </p:nvSpPr>
            <p:spPr bwMode="auto">
              <a:xfrm>
                <a:off x="6960097" y="2250889"/>
                <a:ext cx="2304256" cy="2232249"/>
              </a:xfrm>
              <a:prstGeom prst="flowChartConnector">
                <a:avLst/>
              </a:prstGeom>
              <a:grpFill/>
              <a:ln w="9525"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4" name="Flussdiagramm: Verbinder 13">
                <a:extLst>
                  <a:ext uri="{FF2B5EF4-FFF2-40B4-BE49-F238E27FC236}">
                    <a16:creationId xmlns:a16="http://schemas.microsoft.com/office/drawing/2014/main" id="{E7D24A63-B9BC-89FC-4D70-5968F6E44CF3}"/>
                  </a:ext>
                </a:extLst>
              </p:cNvPr>
              <p:cNvSpPr/>
              <p:nvPr/>
            </p:nvSpPr>
            <p:spPr bwMode="auto">
              <a:xfrm>
                <a:off x="5159898" y="2260104"/>
                <a:ext cx="2304256" cy="2232248"/>
              </a:xfrm>
              <a:prstGeom prst="flowChartConnector">
                <a:avLst/>
              </a:prstGeom>
              <a:grpFill/>
              <a:ln w="9525" cap="flat" cmpd="sng" algn="ctr">
                <a:solidFill>
                  <a:srgbClr val="BBE0E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grpSp>
        <p:sp>
          <p:nvSpPr>
            <p:cNvPr id="17" name="Textfeld 16">
              <a:extLst>
                <a:ext uri="{FF2B5EF4-FFF2-40B4-BE49-F238E27FC236}">
                  <a16:creationId xmlns:a16="http://schemas.microsoft.com/office/drawing/2014/main" id="{09DDA5BA-CA6D-60B4-A9F3-DD6D67F1EB2F}"/>
                </a:ext>
              </a:extLst>
            </p:cNvPr>
            <p:cNvSpPr txBox="1"/>
            <p:nvPr/>
          </p:nvSpPr>
          <p:spPr>
            <a:xfrm>
              <a:off x="5160749" y="1921794"/>
              <a:ext cx="1830269" cy="747154"/>
            </a:xfrm>
            <a:prstGeom prst="rect">
              <a:avLst/>
            </a:prstGeom>
            <a:grpFill/>
          </p:spPr>
          <p:txBody>
            <a:bodyPr wrap="square" rtlCol="0">
              <a:spAutoFit/>
            </a:bodyPr>
            <a:lstStyle/>
            <a:p>
              <a:pPr algn="l"/>
              <a:r>
                <a:rPr lang="de-DE" sz="1400" dirty="0">
                  <a:solidFill>
                    <a:schemeClr val="bg1"/>
                  </a:solidFill>
                </a:rPr>
                <a:t>Bilanzsumme</a:t>
              </a:r>
            </a:p>
            <a:p>
              <a:pPr algn="l"/>
              <a:r>
                <a:rPr lang="de-DE" sz="1400" dirty="0">
                  <a:solidFill>
                    <a:schemeClr val="bg1"/>
                  </a:solidFill>
                </a:rPr>
                <a:t>≥ 25 Mio Euro</a:t>
              </a:r>
            </a:p>
          </p:txBody>
        </p:sp>
        <p:sp>
          <p:nvSpPr>
            <p:cNvPr id="18" name="Textfeld 17">
              <a:extLst>
                <a:ext uri="{FF2B5EF4-FFF2-40B4-BE49-F238E27FC236}">
                  <a16:creationId xmlns:a16="http://schemas.microsoft.com/office/drawing/2014/main" id="{449C4F78-6CE8-8373-0C42-4F24076937E1}"/>
                </a:ext>
              </a:extLst>
            </p:cNvPr>
            <p:cNvSpPr txBox="1"/>
            <p:nvPr/>
          </p:nvSpPr>
          <p:spPr>
            <a:xfrm>
              <a:off x="7281682" y="1786414"/>
              <a:ext cx="1570336" cy="1054807"/>
            </a:xfrm>
            <a:prstGeom prst="rect">
              <a:avLst/>
            </a:prstGeom>
            <a:noFill/>
          </p:spPr>
          <p:txBody>
            <a:bodyPr wrap="square" rtlCol="0">
              <a:spAutoFit/>
            </a:bodyPr>
            <a:lstStyle/>
            <a:p>
              <a:pPr algn="l"/>
              <a:r>
                <a:rPr lang="de-DE" sz="1400" dirty="0">
                  <a:solidFill>
                    <a:schemeClr val="bg1"/>
                  </a:solidFill>
                </a:rPr>
                <a:t>Nettoumsatz-</a:t>
              </a:r>
              <a:br>
                <a:rPr lang="de-DE" sz="1400" dirty="0">
                  <a:solidFill>
                    <a:schemeClr val="bg1"/>
                  </a:solidFill>
                </a:rPr>
              </a:br>
              <a:r>
                <a:rPr lang="de-DE" sz="1400" dirty="0">
                  <a:solidFill>
                    <a:schemeClr val="bg1"/>
                  </a:solidFill>
                </a:rPr>
                <a:t>erlöse</a:t>
              </a:r>
            </a:p>
            <a:p>
              <a:pPr algn="l"/>
              <a:r>
                <a:rPr lang="de-DE" sz="1400" dirty="0">
                  <a:solidFill>
                    <a:schemeClr val="bg1"/>
                  </a:solidFill>
                </a:rPr>
                <a:t>≥ 50 Mio Euro</a:t>
              </a:r>
            </a:p>
          </p:txBody>
        </p:sp>
        <p:sp>
          <p:nvSpPr>
            <p:cNvPr id="19" name="Textfeld 18">
              <a:extLst>
                <a:ext uri="{FF2B5EF4-FFF2-40B4-BE49-F238E27FC236}">
                  <a16:creationId xmlns:a16="http://schemas.microsoft.com/office/drawing/2014/main" id="{737E5801-551A-4EC4-3C3B-9C9C5080D977}"/>
                </a:ext>
              </a:extLst>
            </p:cNvPr>
            <p:cNvSpPr txBox="1"/>
            <p:nvPr/>
          </p:nvSpPr>
          <p:spPr>
            <a:xfrm>
              <a:off x="9065408" y="1763715"/>
              <a:ext cx="1783118" cy="1054807"/>
            </a:xfrm>
            <a:prstGeom prst="rect">
              <a:avLst/>
            </a:prstGeom>
            <a:noFill/>
          </p:spPr>
          <p:txBody>
            <a:bodyPr wrap="square" rtlCol="0">
              <a:spAutoFit/>
            </a:bodyPr>
            <a:lstStyle/>
            <a:p>
              <a:pPr algn="l"/>
              <a:r>
                <a:rPr lang="de-DE" sz="1400" dirty="0">
                  <a:solidFill>
                    <a:schemeClr val="bg1"/>
                  </a:solidFill>
                </a:rPr>
                <a:t>Zahl der Beschäftigten</a:t>
              </a:r>
              <a:br>
                <a:rPr lang="de-DE" sz="1400" dirty="0">
                  <a:solidFill>
                    <a:schemeClr val="bg1"/>
                  </a:solidFill>
                </a:rPr>
              </a:br>
              <a:r>
                <a:rPr lang="de-DE" sz="1400" dirty="0">
                  <a:solidFill>
                    <a:schemeClr val="bg1"/>
                  </a:solidFill>
                </a:rPr>
                <a:t> ≥ 250 </a:t>
              </a:r>
            </a:p>
          </p:txBody>
        </p:sp>
      </p:grpSp>
      <p:sp>
        <p:nvSpPr>
          <p:cNvPr id="21" name="Textfeld 20">
            <a:extLst>
              <a:ext uri="{FF2B5EF4-FFF2-40B4-BE49-F238E27FC236}">
                <a16:creationId xmlns:a16="http://schemas.microsoft.com/office/drawing/2014/main" id="{55F7C30D-308D-2A13-E162-42CCB35EA4B9}"/>
              </a:ext>
            </a:extLst>
          </p:cNvPr>
          <p:cNvSpPr txBox="1"/>
          <p:nvPr/>
        </p:nvSpPr>
        <p:spPr>
          <a:xfrm>
            <a:off x="472769" y="1615372"/>
            <a:ext cx="5767247" cy="1938992"/>
          </a:xfrm>
          <a:prstGeom prst="rect">
            <a:avLst/>
          </a:prstGeom>
          <a:noFill/>
        </p:spPr>
        <p:txBody>
          <a:bodyPr wrap="square" rtlCol="0">
            <a:spAutoFit/>
          </a:bodyPr>
          <a:lstStyle/>
          <a:p>
            <a:pPr algn="l"/>
            <a:r>
              <a:rPr lang="de-DE" sz="1200" kern="0" dirty="0"/>
              <a:t>Zu Beginn sollten Sie klären, inwiefern Ihr Unternehmen von der aktuellen Gesetzgebung betroffen ist. </a:t>
            </a:r>
            <a:r>
              <a:rPr lang="de-DE" sz="1200" dirty="0">
                <a:latin typeface="+mn-lt"/>
                <a:ea typeface="+mn-ea"/>
              </a:rPr>
              <a:t>Die CSRD verpflichtet </a:t>
            </a:r>
            <a:r>
              <a:rPr lang="de-DE" sz="1200" b="1" dirty="0">
                <a:latin typeface="+mn-lt"/>
                <a:ea typeface="+mn-ea"/>
              </a:rPr>
              <a:t>alle großen Unternehmen </a:t>
            </a:r>
            <a:r>
              <a:rPr lang="de-DE" sz="1200" dirty="0">
                <a:latin typeface="+mn-lt"/>
                <a:ea typeface="+mn-ea"/>
              </a:rPr>
              <a:t>(gemäß der Definition in der Europäischen Rechnungslegungsrichtlinie) sowie </a:t>
            </a:r>
            <a:r>
              <a:rPr lang="de-DE" sz="1200" b="1" dirty="0">
                <a:latin typeface="+mn-lt"/>
                <a:ea typeface="+mn-ea"/>
              </a:rPr>
              <a:t>börsennotierte KMU ab zehn Mitarbeitenden </a:t>
            </a:r>
            <a:r>
              <a:rPr lang="de-DE" sz="1200" dirty="0">
                <a:latin typeface="+mn-lt"/>
                <a:ea typeface="+mn-ea"/>
              </a:rPr>
              <a:t>zur Veröffentlichung von Nachhaltigkeitsinformationen im Lagebericht.</a:t>
            </a:r>
          </a:p>
          <a:p>
            <a:pPr algn="l"/>
            <a:r>
              <a:rPr lang="de-DE" sz="1200" dirty="0">
                <a:latin typeface="+mn-lt"/>
                <a:ea typeface="+mn-ea"/>
              </a:rPr>
              <a:t>Auch wenn Ihr </a:t>
            </a:r>
            <a:r>
              <a:rPr lang="de-DE" sz="1200" b="1" dirty="0">
                <a:latin typeface="+mn-lt"/>
                <a:ea typeface="+mn-ea"/>
              </a:rPr>
              <a:t>Unternehmen nicht direkt betroffen </a:t>
            </a:r>
            <a:r>
              <a:rPr lang="de-DE" sz="1200" dirty="0">
                <a:latin typeface="+mn-lt"/>
                <a:ea typeface="+mn-ea"/>
              </a:rPr>
              <a:t>ist, kann es sinnvoll sein sich mit der CSRD auseinanderzusetzen, z. B. um möglichen Stakeholderanfragen zuvorzukommen.  </a:t>
            </a:r>
          </a:p>
          <a:p>
            <a:pPr algn="l"/>
            <a:r>
              <a:rPr lang="de-DE" sz="1200" dirty="0">
                <a:latin typeface="+mn-lt"/>
                <a:ea typeface="+mn-ea"/>
              </a:rPr>
              <a:t>Als groß gelten alle Unternehmen, die zwei der drei folgenden Kriterien erfüllen:</a:t>
            </a:r>
          </a:p>
          <a:p>
            <a:pPr algn="l"/>
            <a:endParaRPr lang="de-DE" sz="1200" dirty="0">
              <a:latin typeface="+mn-lt"/>
              <a:ea typeface="+mn-ea"/>
            </a:endParaRPr>
          </a:p>
        </p:txBody>
      </p:sp>
      <p:graphicFrame>
        <p:nvGraphicFramePr>
          <p:cNvPr id="23" name="Diagramm 22">
            <a:extLst>
              <a:ext uri="{FF2B5EF4-FFF2-40B4-BE49-F238E27FC236}">
                <a16:creationId xmlns:a16="http://schemas.microsoft.com/office/drawing/2014/main" id="{DCF71697-275E-C534-EC3A-E6001DAD5874}"/>
              </a:ext>
            </a:extLst>
          </p:cNvPr>
          <p:cNvGraphicFramePr/>
          <p:nvPr>
            <p:extLst>
              <p:ext uri="{D42A27DB-BD31-4B8C-83A1-F6EECF244321}">
                <p14:modId xmlns:p14="http://schemas.microsoft.com/office/powerpoint/2010/main" val="3287048186"/>
              </p:ext>
            </p:extLst>
          </p:nvPr>
        </p:nvGraphicFramePr>
        <p:xfrm>
          <a:off x="6323060" y="1615372"/>
          <a:ext cx="5484940" cy="3913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prechblase: rechteckig mit abgerundeten Ecken 2">
            <a:extLst>
              <a:ext uri="{FF2B5EF4-FFF2-40B4-BE49-F238E27FC236}">
                <a16:creationId xmlns:a16="http://schemas.microsoft.com/office/drawing/2014/main" id="{71427A14-D729-2B0F-8D02-4F7BB5A537FD}"/>
              </a:ext>
            </a:extLst>
          </p:cNvPr>
          <p:cNvSpPr/>
          <p:nvPr/>
        </p:nvSpPr>
        <p:spPr>
          <a:xfrm>
            <a:off x="472769" y="5071294"/>
            <a:ext cx="5197790" cy="1208550"/>
          </a:xfrm>
          <a:prstGeom prst="wedgeRoundRectCallout">
            <a:avLst>
              <a:gd name="adj1" fmla="val 58222"/>
              <a:gd name="adj2" fmla="val -4540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kern="0" dirty="0">
                <a:solidFill>
                  <a:schemeClr val="tx1"/>
                </a:solidFill>
              </a:rPr>
              <a:t>Ist Ihr Unternehmen Teil eines </a:t>
            </a:r>
            <a:r>
              <a:rPr lang="de-DE" sz="1200" b="1" kern="0" dirty="0">
                <a:solidFill>
                  <a:schemeClr val="tx1"/>
                </a:solidFill>
              </a:rPr>
              <a:t>verbundenen Unternehmens </a:t>
            </a:r>
            <a:r>
              <a:rPr lang="de-DE" sz="1200" kern="0" dirty="0">
                <a:solidFill>
                  <a:schemeClr val="tx1"/>
                </a:solidFill>
              </a:rPr>
              <a:t>oder </a:t>
            </a:r>
            <a:r>
              <a:rPr lang="de-DE" sz="1200" b="1" kern="0" dirty="0">
                <a:solidFill>
                  <a:schemeClr val="tx1"/>
                </a:solidFill>
              </a:rPr>
              <a:t>Tochter einer größeren Gruppe aus dem Ausland</a:t>
            </a:r>
            <a:r>
              <a:rPr lang="de-DE" sz="1200" kern="0" dirty="0">
                <a:solidFill>
                  <a:schemeClr val="tx1"/>
                </a:solidFill>
              </a:rPr>
              <a:t>? Recherchieren Sie im ersten Schritt wie die Lageberichterstattung aufgestellt ist. Sofern Sie keinen eigenen Lagebericht erstellen, müssen Sie vermutlich auch keine eigene Nachhaltigkeitsberichterstattung vorweisen. Abschließend bewerten kann das Ihr Wirtschaftsprüfer. </a:t>
            </a:r>
          </a:p>
        </p:txBody>
      </p:sp>
      <p:sp>
        <p:nvSpPr>
          <p:cNvPr id="6" name="Sprechblase: rechteckig mit abgerundeten Ecken 5">
            <a:extLst>
              <a:ext uri="{FF2B5EF4-FFF2-40B4-BE49-F238E27FC236}">
                <a16:creationId xmlns:a16="http://schemas.microsoft.com/office/drawing/2014/main" id="{9395B1AE-3BE0-6B1D-DFA9-E2E7B41A56A4}"/>
              </a:ext>
            </a:extLst>
          </p:cNvPr>
          <p:cNvSpPr/>
          <p:nvPr/>
        </p:nvSpPr>
        <p:spPr>
          <a:xfrm>
            <a:off x="8832304" y="5365809"/>
            <a:ext cx="2975696" cy="914035"/>
          </a:xfrm>
          <a:prstGeom prst="wedgeRoundRectCallout">
            <a:avLst>
              <a:gd name="adj1" fmla="val -21964"/>
              <a:gd name="adj2" fmla="val -94839"/>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kern="0" dirty="0">
                <a:solidFill>
                  <a:schemeClr val="tx1"/>
                </a:solidFill>
              </a:rPr>
              <a:t>Eigenschaften von Kleinstunternehmen sind: Bilanzsumme max. 450.000 €, Nettoumsatzerlöse max. 900.000 €, max. 10 Mitarbeitende.</a:t>
            </a:r>
          </a:p>
        </p:txBody>
      </p:sp>
      <p:sp>
        <p:nvSpPr>
          <p:cNvPr id="7" name="Fußzeilenplatzhalter 3">
            <a:extLst>
              <a:ext uri="{FF2B5EF4-FFF2-40B4-BE49-F238E27FC236}">
                <a16:creationId xmlns:a16="http://schemas.microsoft.com/office/drawing/2014/main" id="{D79664E0-F580-2FEE-707E-273AF5D93B0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9978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2">
            <a:extLst>
              <a:ext uri="{FF2B5EF4-FFF2-40B4-BE49-F238E27FC236}">
                <a16:creationId xmlns:a16="http://schemas.microsoft.com/office/drawing/2014/main" id="{56A423AA-0CE0-04CF-51F5-4F2C4A2335FD}"/>
              </a:ext>
            </a:extLst>
          </p:cNvPr>
          <p:cNvGraphicFramePr>
            <a:graphicFrameLocks/>
          </p:cNvGraphicFramePr>
          <p:nvPr/>
        </p:nvGraphicFramePr>
        <p:xfrm>
          <a:off x="330087" y="3702000"/>
          <a:ext cx="5472608" cy="3111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Inhaltsplatzhalter 2">
            <a:extLst>
              <a:ext uri="{FF2B5EF4-FFF2-40B4-BE49-F238E27FC236}">
                <a16:creationId xmlns:a16="http://schemas.microsoft.com/office/drawing/2014/main" id="{EFDD4242-0F9D-E71D-ED1F-1C34CCAAF07B}"/>
              </a:ext>
            </a:extLst>
          </p:cNvPr>
          <p:cNvSpPr>
            <a:spLocks noGrp="1"/>
          </p:cNvSpPr>
          <p:nvPr>
            <p:ph idx="1"/>
          </p:nvPr>
        </p:nvSpPr>
        <p:spPr>
          <a:xfrm>
            <a:off x="551384" y="1628776"/>
            <a:ext cx="6799916" cy="3312392"/>
          </a:xfrm>
        </p:spPr>
        <p:txBody>
          <a:bodyPr/>
          <a:lstStyle/>
          <a:p>
            <a:pPr marL="0" indent="0">
              <a:buNone/>
            </a:pPr>
            <a:r>
              <a:rPr lang="de-DE" dirty="0"/>
              <a:t>Zunächst ist es wichtig, dass die </a:t>
            </a:r>
            <a:r>
              <a:rPr lang="de-DE" b="1" dirty="0"/>
              <a:t>Geschäftsführung</a:t>
            </a:r>
            <a:r>
              <a:rPr lang="de-DE" dirty="0"/>
              <a:t> die Bedeutung des Themas erkannt hat und entsprechende Ressourcen bereitstellt. </a:t>
            </a:r>
            <a:r>
              <a:rPr lang="de-DE" sz="1200" kern="0" dirty="0"/>
              <a:t>Den grünen Faden hält und knüp</a:t>
            </a:r>
            <a:r>
              <a:rPr lang="de-DE" dirty="0"/>
              <a:t>ft der </a:t>
            </a:r>
            <a:r>
              <a:rPr lang="de-DE" b="1" dirty="0"/>
              <a:t>Nachhaltigkeitsbeauftragte</a:t>
            </a:r>
            <a:r>
              <a:rPr lang="de-DE" dirty="0"/>
              <a:t>. Gerade in kleineren Unternehmen wird hier oftmals eine Personalunion bevorzugt z. B. mit der Rolle des oder der Umwelt- oder Qualitätsmanagementbeauftragten. </a:t>
            </a:r>
          </a:p>
          <a:p>
            <a:pPr marL="0" indent="0">
              <a:buNone/>
            </a:pPr>
            <a:r>
              <a:rPr lang="de-DE" dirty="0"/>
              <a:t>Da der Nachhaltigkeitsbericht nach CSRD Teil des Lageberichts ist, ist eine enge Zusammenarbeit mit der </a:t>
            </a:r>
            <a:r>
              <a:rPr lang="de-DE" b="1" dirty="0"/>
              <a:t>Finanzabteilung</a:t>
            </a:r>
            <a:r>
              <a:rPr lang="de-DE" dirty="0"/>
              <a:t> unerlässlich. Gemeinsam sollten Sie den Zeitplan festlegen und überlegen, welche </a:t>
            </a:r>
            <a:r>
              <a:rPr lang="de-DE" b="1" dirty="0"/>
              <a:t>Unternehmensbereiche</a:t>
            </a:r>
            <a:r>
              <a:rPr lang="de-DE" dirty="0"/>
              <a:t> sie noch einbinden müssen, um die geforderten Nachhaltigkeitsinformationen zusammenzutragen. </a:t>
            </a:r>
            <a:r>
              <a:rPr lang="de-DE" sz="1200" kern="0" dirty="0"/>
              <a:t>Die Stabstelle koordiniert die Entwicklung und die Aktivitäten zur Erstellung des Nachhaltigkeitsberichts</a:t>
            </a:r>
            <a:r>
              <a:rPr lang="de-DE" dirty="0"/>
              <a:t>. Sie ist</a:t>
            </a:r>
            <a:r>
              <a:rPr lang="de-DE" sz="1200" kern="0" dirty="0"/>
              <a:t> Sammelstelle für Information, Impulsgeberin, erste Anlaufstelle für die </a:t>
            </a:r>
            <a:r>
              <a:rPr lang="de-DE" sz="1200" b="1" kern="0" dirty="0"/>
              <a:t>involvierten Fachabteilungen</a:t>
            </a:r>
            <a:r>
              <a:rPr lang="de-DE" sz="1200" kern="0" dirty="0"/>
              <a:t>.</a:t>
            </a:r>
          </a:p>
        </p:txBody>
      </p:sp>
      <p:sp>
        <p:nvSpPr>
          <p:cNvPr id="2" name="Titel 1">
            <a:extLst>
              <a:ext uri="{FF2B5EF4-FFF2-40B4-BE49-F238E27FC236}">
                <a16:creationId xmlns:a16="http://schemas.microsoft.com/office/drawing/2014/main" id="{A623302E-4FCE-181C-48BD-85C558CEF64E}"/>
              </a:ext>
            </a:extLst>
          </p:cNvPr>
          <p:cNvSpPr>
            <a:spLocks noGrp="1"/>
          </p:cNvSpPr>
          <p:nvPr>
            <p:ph type="title"/>
          </p:nvPr>
        </p:nvSpPr>
        <p:spPr/>
        <p:txBody>
          <a:bodyPr/>
          <a:lstStyle/>
          <a:p>
            <a:r>
              <a:rPr lang="de-DE" dirty="0"/>
              <a:t>Verantwortlichkeiten definieren und Rollen festlegen</a:t>
            </a:r>
          </a:p>
        </p:txBody>
      </p:sp>
      <p:sp>
        <p:nvSpPr>
          <p:cNvPr id="5" name="Foliennummernplatzhalter 4">
            <a:extLst>
              <a:ext uri="{FF2B5EF4-FFF2-40B4-BE49-F238E27FC236}">
                <a16:creationId xmlns:a16="http://schemas.microsoft.com/office/drawing/2014/main" id="{8D91EFBF-FF89-2BAD-1FFC-5BA32A3F6E2B}"/>
              </a:ext>
            </a:extLst>
          </p:cNvPr>
          <p:cNvSpPr>
            <a:spLocks noGrp="1"/>
          </p:cNvSpPr>
          <p:nvPr>
            <p:ph type="sldNum" sz="quarter" idx="4"/>
          </p:nvPr>
        </p:nvSpPr>
        <p:spPr/>
        <p:txBody>
          <a:bodyPr/>
          <a:lstStyle/>
          <a:p>
            <a:fld id="{894680D0-7A83-433A-9719-C4143F27F647}" type="slidenum">
              <a:rPr lang="de-DE" smtClean="0"/>
              <a:pPr/>
              <a:t>5</a:t>
            </a:fld>
            <a:endParaRPr lang="de-DE" dirty="0"/>
          </a:p>
        </p:txBody>
      </p:sp>
      <p:sp>
        <p:nvSpPr>
          <p:cNvPr id="3" name="Rechteck 2">
            <a:extLst>
              <a:ext uri="{FF2B5EF4-FFF2-40B4-BE49-F238E27FC236}">
                <a16:creationId xmlns:a16="http://schemas.microsoft.com/office/drawing/2014/main" id="{94F4D6E7-284C-97F9-9B76-709F453EA482}"/>
              </a:ext>
            </a:extLst>
          </p:cNvPr>
          <p:cNvSpPr/>
          <p:nvPr/>
        </p:nvSpPr>
        <p:spPr bwMode="auto">
          <a:xfrm>
            <a:off x="7464153" y="1628775"/>
            <a:ext cx="4343847" cy="4294187"/>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Holen Sie sich die Rückendeckung von der               Geschäftsführung. Nachhaltigkeit ist Chefsache und Sie brauchen realistische Ressourcen. Klären Sie dabei auch die Frage: Sollen lediglich die Minimalanforderungen der CSRD erfüllt werden oder möchte das Unternehmen die Chancen und Impulse für nachhaltige Unternehmens- </a:t>
            </a:r>
            <a:r>
              <a:rPr lang="de-DE" sz="1200" kern="0" dirty="0" err="1">
                <a:latin typeface="+mj-lt"/>
                <a:ea typeface="+mn-ea"/>
              </a:rPr>
              <a:t>entwicklung</a:t>
            </a:r>
            <a:r>
              <a:rPr lang="de-DE" sz="1200" kern="0" dirty="0">
                <a:latin typeface="+mj-lt"/>
                <a:ea typeface="+mn-ea"/>
              </a:rPr>
              <a:t> bewusst nutzen?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Setzen Sie sich mit der Finanzabteilung zusammen, um zu prüfen, wie der Nachhaltigkeitsbericht in den Lagebericht integriert werden kann und welche Personen beteiligt sein müssen.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Auch ein frühes Gespräch mit dem Wirtschaftsprüfer kann sich lohnen, um Anforderungen bei der Prüfung frühzeitig zu kennen.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Überlegen Sie, wen Sie im Unternehmen noch einbinden sollten. Die obere Führungsebene ist gefordert sich zu beteiligen. Überlegen Sie, wie diese Beteiligung aussehen kann (regelmäßige Jour fixe z. B.).</a:t>
            </a:r>
          </a:p>
        </p:txBody>
      </p:sp>
      <p:sp>
        <p:nvSpPr>
          <p:cNvPr id="9" name="Sprechblase: rechteckig mit abgerundeten Ecken 8">
            <a:extLst>
              <a:ext uri="{FF2B5EF4-FFF2-40B4-BE49-F238E27FC236}">
                <a16:creationId xmlns:a16="http://schemas.microsoft.com/office/drawing/2014/main" id="{EECECACE-B0C2-B38B-BA8C-6CD184A147E0}"/>
              </a:ext>
            </a:extLst>
          </p:cNvPr>
          <p:cNvSpPr/>
          <p:nvPr/>
        </p:nvSpPr>
        <p:spPr>
          <a:xfrm>
            <a:off x="4875763" y="4225800"/>
            <a:ext cx="2531964" cy="1179172"/>
          </a:xfrm>
          <a:prstGeom prst="wedgeRoundRectCallout">
            <a:avLst>
              <a:gd name="adj1" fmla="val -71002"/>
              <a:gd name="adj2" fmla="val 25226"/>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Das Nachhaltigkeits</a:t>
            </a:r>
            <a:r>
              <a:rPr lang="de-DE" sz="1200" kern="0" dirty="0">
                <a:solidFill>
                  <a:srgbClr val="000000"/>
                </a:solidFill>
                <a:latin typeface="Arial"/>
                <a:ea typeface="ＭＳ Ｐゴシック"/>
              </a:rPr>
              <a:t>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eam besteht aus Vertreterinnen und Vertretern der Fachbereiche. Die Teamgröße hängt von der Größe und Komplexität des Unternehmens ab. </a:t>
            </a:r>
            <a:endParaRPr kumimoji="0" lang="de-DE" sz="1200" b="0" i="0" u="none" strike="noStrike" kern="1200" cap="none" spc="0" normalizeH="0" baseline="0" noProof="0" dirty="0">
              <a:ln>
                <a:noFill/>
              </a:ln>
              <a:solidFill>
                <a:srgbClr val="FFFFFF"/>
              </a:solidFill>
              <a:effectLst/>
              <a:uLnTx/>
              <a:uFillTx/>
              <a:latin typeface="Arial"/>
              <a:ea typeface="ＭＳ Ｐゴシック"/>
              <a:cs typeface="+mn-cs"/>
            </a:endParaRPr>
          </a:p>
        </p:txBody>
      </p:sp>
      <p:pic>
        <p:nvPicPr>
          <p:cNvPr id="11" name="Inhaltsplatzhalter 5" descr="Klemmbrett teilweise angekreuzt mit einfarbiger Füllung">
            <a:extLst>
              <a:ext uri="{FF2B5EF4-FFF2-40B4-BE49-F238E27FC236}">
                <a16:creationId xmlns:a16="http://schemas.microsoft.com/office/drawing/2014/main" id="{6E0840BB-8A73-C807-E29B-4D64903D93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bwMode="auto">
          <a:xfrm rot="793880">
            <a:off x="11275852" y="1212787"/>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ußzeilenplatzhalter 3">
            <a:extLst>
              <a:ext uri="{FF2B5EF4-FFF2-40B4-BE49-F238E27FC236}">
                <a16:creationId xmlns:a16="http://schemas.microsoft.com/office/drawing/2014/main" id="{083B5D59-B69B-5691-462E-C83A54F00B9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04515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794710B-1437-7C66-5817-1CBB204BDD29}"/>
              </a:ext>
            </a:extLst>
          </p:cNvPr>
          <p:cNvSpPr>
            <a:spLocks noGrp="1"/>
          </p:cNvSpPr>
          <p:nvPr>
            <p:ph type="title"/>
          </p:nvPr>
        </p:nvSpPr>
        <p:spPr/>
        <p:txBody>
          <a:bodyPr/>
          <a:lstStyle/>
          <a:p>
            <a:r>
              <a:rPr lang="en-US" dirty="0"/>
              <a:t>Corporate Sustainability Reporting Directive (CSRD)</a:t>
            </a:r>
            <a:endParaRPr lang="de-DE" dirty="0"/>
          </a:p>
        </p:txBody>
      </p:sp>
      <p:sp>
        <p:nvSpPr>
          <p:cNvPr id="7" name="Inhaltsplatzhalter 6">
            <a:extLst>
              <a:ext uri="{FF2B5EF4-FFF2-40B4-BE49-F238E27FC236}">
                <a16:creationId xmlns:a16="http://schemas.microsoft.com/office/drawing/2014/main" id="{2C598C05-EC8D-9F46-73A4-178BA3025168}"/>
              </a:ext>
            </a:extLst>
          </p:cNvPr>
          <p:cNvSpPr>
            <a:spLocks noGrp="1"/>
          </p:cNvSpPr>
          <p:nvPr>
            <p:ph idx="1"/>
          </p:nvPr>
        </p:nvSpPr>
        <p:spPr>
          <a:xfrm>
            <a:off x="575046" y="2060848"/>
            <a:ext cx="11185924" cy="648072"/>
          </a:xfrm>
        </p:spPr>
        <p:txBody>
          <a:bodyPr/>
          <a:lstStyle/>
          <a:p>
            <a:pPr marL="0" indent="0" algn="l">
              <a:buNone/>
              <a:defRPr/>
            </a:pPr>
            <a:r>
              <a:rPr kumimoji="0" lang="de-DE" sz="1200" i="0" u="none" strike="noStrike" kern="1200" cap="none" spc="0" normalizeH="0" baseline="0" noProof="0" dirty="0">
                <a:ln>
                  <a:noFill/>
                </a:ln>
                <a:effectLst/>
                <a:uLnTx/>
                <a:uFillTx/>
                <a:latin typeface="Arial" charset="0"/>
                <a:ea typeface="ＭＳ Ｐゴシック" charset="-128"/>
                <a:cs typeface="+mn-cs"/>
              </a:rPr>
              <a:t>Um sich der Nachhaltigkeitsberichterstattung zu widmen, sollten Sie sich einen Überblick über das Anforderungsprofil der CSRD verschaffen. Nutzen Sie Synergien zu </a:t>
            </a:r>
            <a:r>
              <a:rPr lang="de-DE" kern="1200" dirty="0">
                <a:latin typeface="Arial" charset="0"/>
                <a:ea typeface="ＭＳ Ｐゴシック" charset="-128"/>
              </a:rPr>
              <a:t>anderen </a:t>
            </a:r>
            <a:r>
              <a:rPr kumimoji="0" lang="de-DE" sz="1200" i="0" u="none" strike="noStrike" kern="1200" cap="none" spc="0" normalizeH="0" baseline="0" noProof="0" dirty="0">
                <a:ln>
                  <a:noFill/>
                </a:ln>
                <a:effectLst/>
                <a:uLnTx/>
                <a:uFillTx/>
                <a:latin typeface="Arial" charset="0"/>
                <a:ea typeface="ＭＳ Ｐゴシック" charset="-128"/>
                <a:cs typeface="+mn-cs"/>
              </a:rPr>
              <a:t>Nachhaltigkeitsstandards</a:t>
            </a:r>
            <a:r>
              <a:rPr lang="de-DE" kern="1200" dirty="0">
                <a:latin typeface="Arial" charset="0"/>
                <a:ea typeface="ＭＳ Ｐゴシック" charset="-128"/>
              </a:rPr>
              <a:t> </a:t>
            </a:r>
            <a:r>
              <a:rPr kumimoji="0" lang="de-DE" sz="1200" i="0" u="none" strike="noStrike" kern="1200" cap="none" spc="0" normalizeH="0" baseline="0" noProof="0" dirty="0">
                <a:ln>
                  <a:noFill/>
                </a:ln>
                <a:effectLst/>
                <a:uLnTx/>
                <a:uFillTx/>
                <a:latin typeface="Arial" charset="0"/>
                <a:ea typeface="ＭＳ Ｐゴシック" charset="-128"/>
                <a:cs typeface="+mn-cs"/>
              </a:rPr>
              <a:t>(</a:t>
            </a:r>
            <a:r>
              <a:rPr kumimoji="0" lang="de-DE" sz="1200" i="0" u="none" strike="noStrike" kern="1200" cap="none" spc="0" normalizeH="0" baseline="0" noProof="0" dirty="0">
                <a:ln>
                  <a:noFill/>
                </a:ln>
                <a:effectLst/>
                <a:uLnTx/>
                <a:uFillTx/>
                <a:latin typeface="Arial" charset="0"/>
                <a:ea typeface="ＭＳ Ｐゴシック" charset="-128"/>
                <a:cs typeface="+mn-cs"/>
                <a:hlinkClick r:id="rId3" action="ppaction://hlinksldjump">
                  <a:extLst>
                    <a:ext uri="{A12FA001-AC4F-418D-AE19-62706E023703}">
                      <ahyp:hlinkClr xmlns:ahyp="http://schemas.microsoft.com/office/drawing/2018/hyperlinkcolor" val="tx"/>
                    </a:ext>
                  </a:extLst>
                </a:hlinkClick>
              </a:rPr>
              <a:t>siehe </a:t>
            </a:r>
            <a:r>
              <a:rPr kumimoji="0" lang="de-DE" sz="1200" i="0" u="sng" strike="noStrike" kern="1200" cap="none" spc="0" normalizeH="0" baseline="0" noProof="0" dirty="0">
                <a:ln>
                  <a:noFill/>
                </a:ln>
                <a:effectLst/>
                <a:uLnTx/>
                <a:uFillTx/>
                <a:latin typeface="Arial" charset="0"/>
                <a:ea typeface="ＭＳ Ｐゴシック" charset="-128"/>
                <a:cs typeface="+mn-cs"/>
                <a:hlinkClick r:id="rId3" action="ppaction://hlinksldjump">
                  <a:extLst>
                    <a:ext uri="{A12FA001-AC4F-418D-AE19-62706E023703}">
                      <ahyp:hlinkClr xmlns:ahyp="http://schemas.microsoft.com/office/drawing/2018/hyperlinkcolor" val="tx"/>
                    </a:ext>
                  </a:extLst>
                </a:hlinkClick>
              </a:rPr>
              <a:t>Folie</a:t>
            </a:r>
            <a:r>
              <a:rPr kumimoji="0" lang="de-DE" sz="1200" i="0" u="sng" strike="noStrike" kern="1200" cap="none" spc="0" normalizeH="0" baseline="0" noProof="0" dirty="0">
                <a:ln>
                  <a:noFill/>
                </a:ln>
                <a:effectLst/>
                <a:uLnTx/>
                <a:uFillTx/>
                <a:latin typeface="Arial" charset="0"/>
                <a:ea typeface="ＭＳ Ｐゴシック" charset="-128"/>
                <a:cs typeface="+mn-cs"/>
              </a:rPr>
              <a:t> 9</a:t>
            </a:r>
            <a:r>
              <a:rPr kumimoji="0" lang="de-DE" sz="1200" i="0" u="none" strike="noStrike" kern="1200" cap="none" spc="0" normalizeH="0" baseline="0" noProof="0" dirty="0">
                <a:ln>
                  <a:noFill/>
                </a:ln>
                <a:effectLst/>
                <a:uLnTx/>
                <a:uFillTx/>
                <a:latin typeface="Arial" charset="0"/>
                <a:ea typeface="ＭＳ Ｐゴシック" charset="-128"/>
                <a:cs typeface="+mn-cs"/>
              </a:rPr>
              <a:t>).</a:t>
            </a:r>
          </a:p>
          <a:p>
            <a:pPr marL="0" indent="0" algn="l">
              <a:buNone/>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6</a:t>
            </a:fld>
            <a:endParaRPr lang="de-DE" dirty="0"/>
          </a:p>
        </p:txBody>
      </p:sp>
      <p:sp>
        <p:nvSpPr>
          <p:cNvPr id="11" name="Rechteck 10">
            <a:extLst>
              <a:ext uri="{FF2B5EF4-FFF2-40B4-BE49-F238E27FC236}">
                <a16:creationId xmlns:a16="http://schemas.microsoft.com/office/drawing/2014/main" id="{5D720A43-A415-6C19-82AD-C5AA8C8043CE}"/>
              </a:ext>
            </a:extLst>
          </p:cNvPr>
          <p:cNvSpPr/>
          <p:nvPr/>
        </p:nvSpPr>
        <p:spPr bwMode="auto">
          <a:xfrm>
            <a:off x="551384" y="1618757"/>
            <a:ext cx="112095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Inhalte und Grundlagen</a:t>
            </a:r>
          </a:p>
        </p:txBody>
      </p:sp>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602031" y="4758567"/>
            <a:ext cx="182601" cy="182601"/>
          </a:xfrm>
          <a:prstGeom prst="rect">
            <a:avLst/>
          </a:prstGeom>
        </p:spPr>
      </p:pic>
      <p:sp>
        <p:nvSpPr>
          <p:cNvPr id="30" name="Rechteck: abgerundete Ecken 29">
            <a:extLst>
              <a:ext uri="{FF2B5EF4-FFF2-40B4-BE49-F238E27FC236}">
                <a16:creationId xmlns:a16="http://schemas.microsoft.com/office/drawing/2014/main" id="{CB8505E7-89A7-41C9-BC81-044B720E6434}"/>
              </a:ext>
            </a:extLst>
          </p:cNvPr>
          <p:cNvSpPr/>
          <p:nvPr/>
        </p:nvSpPr>
        <p:spPr bwMode="auto">
          <a:xfrm>
            <a:off x="1069341" y="2708921"/>
            <a:ext cx="4608512" cy="1152127"/>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1200" dirty="0">
                <a:solidFill>
                  <a:srgbClr val="000000"/>
                </a:solidFill>
                <a:latin typeface="+mj-lt"/>
                <a:ea typeface="ＭＳ Ｐゴシック" charset="-128"/>
              </a:rPr>
              <a:t>Ziel</a:t>
            </a:r>
            <a:r>
              <a:rPr lang="de-DE" sz="1200" kern="1200" dirty="0">
                <a:solidFill>
                  <a:srgbClr val="000000"/>
                </a:solidFill>
                <a:latin typeface="+mj-lt"/>
                <a:ea typeface="ＭＳ Ｐゴシック" charset="-128"/>
              </a:rPr>
              <a:t>: </a:t>
            </a:r>
            <a:br>
              <a:rPr lang="de-DE" sz="1200" kern="1200" dirty="0">
                <a:solidFill>
                  <a:srgbClr val="000000"/>
                </a:solidFill>
                <a:latin typeface="+mj-lt"/>
                <a:ea typeface="ＭＳ Ｐゴシック" charset="-128"/>
              </a:rPr>
            </a:br>
            <a:r>
              <a:rPr lang="de-DE" sz="1200" kern="0" dirty="0">
                <a:solidFill>
                  <a:srgbClr val="000000"/>
                </a:solidFill>
                <a:latin typeface="+mj-lt"/>
              </a:rPr>
              <a:t>Im Kontext des Green Deals der EU soll die CSRD die Nachhaltigkeitsberichterstattung von europäischen Unternehmen transparent und vergleichbar machen und so in der Folge auch zu </a:t>
            </a:r>
            <a:r>
              <a:rPr lang="de-DE" sz="1200" kern="1200" dirty="0">
                <a:solidFill>
                  <a:srgbClr val="000000"/>
                </a:solidFill>
                <a:latin typeface="+mj-lt"/>
                <a:ea typeface="ＭＳ Ｐゴシック" charset="-128"/>
              </a:rPr>
              <a:t>einer </a:t>
            </a:r>
            <a:r>
              <a:rPr lang="de-DE" sz="1200" kern="0" dirty="0">
                <a:solidFill>
                  <a:srgbClr val="000000"/>
                </a:solidFill>
                <a:latin typeface="+mj-lt"/>
              </a:rPr>
              <a:t>höher</a:t>
            </a:r>
            <a:r>
              <a:rPr lang="de-DE" sz="1200" kern="1200" dirty="0">
                <a:solidFill>
                  <a:srgbClr val="000000"/>
                </a:solidFill>
                <a:latin typeface="+mj-lt"/>
                <a:ea typeface="ＭＳ Ｐゴシック" charset="-128"/>
              </a:rPr>
              <a:t>en Nachhaltigkeitsleistung führen. </a:t>
            </a:r>
          </a:p>
        </p:txBody>
      </p:sp>
      <p:sp>
        <p:nvSpPr>
          <p:cNvPr id="31" name="Rechteck: abgerundete Ecken 30">
            <a:extLst>
              <a:ext uri="{FF2B5EF4-FFF2-40B4-BE49-F238E27FC236}">
                <a16:creationId xmlns:a16="http://schemas.microsoft.com/office/drawing/2014/main" id="{E17B167C-F569-40D8-8468-B09FC29C1C8D}"/>
              </a:ext>
            </a:extLst>
          </p:cNvPr>
          <p:cNvSpPr/>
          <p:nvPr/>
        </p:nvSpPr>
        <p:spPr bwMode="auto">
          <a:xfrm>
            <a:off x="1069341" y="4149080"/>
            <a:ext cx="4608512" cy="1872207"/>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0" dirty="0">
                <a:solidFill>
                  <a:srgbClr val="000000"/>
                </a:solidFill>
              </a:rPr>
              <a:t>Berichtsinhalte</a:t>
            </a:r>
            <a:r>
              <a:rPr lang="de-DE" sz="1200" kern="0" dirty="0">
                <a:solidFill>
                  <a:srgbClr val="000000"/>
                </a:solidFill>
              </a:rPr>
              <a:t>: </a:t>
            </a:r>
            <a:br>
              <a:rPr lang="de-DE" sz="1200" kern="0" dirty="0">
                <a:solidFill>
                  <a:srgbClr val="000000"/>
                </a:solidFill>
              </a:rPr>
            </a:br>
            <a:r>
              <a:rPr lang="de-DE" sz="1200" kern="0" dirty="0">
                <a:solidFill>
                  <a:srgbClr val="000000"/>
                </a:solidFill>
              </a:rPr>
              <a:t>Für die Umsetzung hat die Kommission die EFRAG mit der Erarbeitung Europäische Standards für die Nachhaltigkeitsberichterstattung (ESRS) beauftragt. 2023 erschien das erste Set, die generellen und themenbezogenen Standards (vgl. Grafik</a:t>
            </a:r>
            <a:r>
              <a:rPr lang="de-DE" sz="1200" kern="0" dirty="0"/>
              <a:t>). </a:t>
            </a:r>
            <a:r>
              <a:rPr lang="de-DE" sz="1200" kern="0" dirty="0">
                <a:hlinkClick r:id="rId6" action="ppaction://hlinksldjump">
                  <a:extLst>
                    <a:ext uri="{A12FA001-AC4F-418D-AE19-62706E023703}">
                      <ahyp:hlinkClr xmlns:ahyp="http://schemas.microsoft.com/office/drawing/2018/hyperlinkcolor" val="tx"/>
                    </a:ext>
                  </a:extLst>
                </a:hlinkClick>
              </a:rPr>
              <a:t>(Link zu EFRAG unter Ressourcen).</a:t>
            </a:r>
            <a:endParaRPr lang="de-DE" sz="1200" kern="0" dirty="0"/>
          </a:p>
          <a:p>
            <a:pPr marL="0" indent="0" algn="l">
              <a:buFontTx/>
              <a:buNone/>
              <a:defRPr/>
            </a:pPr>
            <a:endParaRPr lang="de-DE" sz="1200" kern="0" dirty="0"/>
          </a:p>
          <a:p>
            <a:pPr marL="0" indent="0" algn="l">
              <a:buFontTx/>
              <a:buNone/>
              <a:defRPr/>
            </a:pPr>
            <a:r>
              <a:rPr lang="de-DE" sz="1200" kern="0" dirty="0">
                <a:solidFill>
                  <a:srgbClr val="000000"/>
                </a:solidFill>
              </a:rPr>
              <a:t>Weitere sektorspezifische Standards sowie spezielle KMU-Standards sind für 2024 angekündigt.</a:t>
            </a:r>
          </a:p>
        </p:txBody>
      </p:sp>
      <p:sp>
        <p:nvSpPr>
          <p:cNvPr id="48" name="Rechteck: abgerundete Ecken 47">
            <a:extLst>
              <a:ext uri="{FF2B5EF4-FFF2-40B4-BE49-F238E27FC236}">
                <a16:creationId xmlns:a16="http://schemas.microsoft.com/office/drawing/2014/main" id="{9DB260D8-0D37-4D86-944B-EF5B0DFA5C39}"/>
              </a:ext>
            </a:extLst>
          </p:cNvPr>
          <p:cNvSpPr/>
          <p:nvPr/>
        </p:nvSpPr>
        <p:spPr bwMode="auto">
          <a:xfrm>
            <a:off x="6172148" y="2708921"/>
            <a:ext cx="4608512" cy="12241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1200" dirty="0">
                <a:solidFill>
                  <a:srgbClr val="000000"/>
                </a:solidFill>
                <a:latin typeface="Arial" charset="0"/>
                <a:ea typeface="ＭＳ Ｐゴシック" charset="-128"/>
              </a:rPr>
              <a:t>Verortung und Format</a:t>
            </a:r>
            <a:r>
              <a:rPr lang="de-DE" sz="1200" kern="1200" dirty="0">
                <a:solidFill>
                  <a:srgbClr val="000000"/>
                </a:solidFill>
                <a:latin typeface="Arial" charset="0"/>
                <a:ea typeface="ＭＳ Ｐゴシック" charset="-128"/>
              </a:rPr>
              <a:t>: </a:t>
            </a:r>
            <a:br>
              <a:rPr lang="de-DE" sz="1200" kern="1200" dirty="0">
                <a:solidFill>
                  <a:srgbClr val="000000"/>
                </a:solidFill>
                <a:latin typeface="Arial" charset="0"/>
                <a:ea typeface="ＭＳ Ｐゴシック" charset="-128"/>
              </a:rPr>
            </a:br>
            <a:r>
              <a:rPr lang="de-DE" sz="1200" kern="1200" dirty="0">
                <a:solidFill>
                  <a:srgbClr val="000000"/>
                </a:solidFill>
                <a:latin typeface="Arial" charset="0"/>
                <a:ea typeface="ＭＳ Ｐゴシック" charset="-128"/>
              </a:rPr>
              <a:t>Die Nachhaltigkeitsberichterstattung ist in den (Konzern-) Lagebericht zu integrieren. Informationen sind digital im European Single Electronic Format (ESEF) bereitzustellen.</a:t>
            </a:r>
          </a:p>
        </p:txBody>
      </p:sp>
      <p:sp>
        <p:nvSpPr>
          <p:cNvPr id="49" name="Rechteck: abgerundete Ecken 48">
            <a:extLst>
              <a:ext uri="{FF2B5EF4-FFF2-40B4-BE49-F238E27FC236}">
                <a16:creationId xmlns:a16="http://schemas.microsoft.com/office/drawing/2014/main" id="{FA10EFA5-AD23-4421-A1A0-CEE5E38D5D27}"/>
              </a:ext>
            </a:extLst>
          </p:cNvPr>
          <p:cNvSpPr/>
          <p:nvPr/>
        </p:nvSpPr>
        <p:spPr bwMode="auto">
          <a:xfrm>
            <a:off x="6156177" y="4149080"/>
            <a:ext cx="4608512" cy="1872206"/>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0" dirty="0">
                <a:solidFill>
                  <a:srgbClr val="000000"/>
                </a:solidFill>
              </a:rPr>
              <a:t>Prüfung</a:t>
            </a:r>
            <a:r>
              <a:rPr lang="de-DE" sz="1200" kern="0" dirty="0">
                <a:solidFill>
                  <a:srgbClr val="000000"/>
                </a:solidFill>
              </a:rPr>
              <a:t>: </a:t>
            </a:r>
            <a:br>
              <a:rPr lang="de-DE" sz="1200" kern="0" dirty="0">
                <a:solidFill>
                  <a:srgbClr val="000000"/>
                </a:solidFill>
              </a:rPr>
            </a:br>
            <a:r>
              <a:rPr lang="de-DE" sz="1200" kern="0" dirty="0">
                <a:solidFill>
                  <a:srgbClr val="000000"/>
                </a:solidFill>
              </a:rPr>
              <a:t>Die Prüfung durch Wirtschaftsprüfer oder zur Prüfung eingetragene Institutionen ist verpflichtend</a:t>
            </a:r>
            <a:r>
              <a:rPr lang="de-DE" sz="1200" kern="1200" dirty="0">
                <a:solidFill>
                  <a:srgbClr val="000000"/>
                </a:solidFill>
                <a:latin typeface="Arial" charset="0"/>
                <a:ea typeface="ＭＳ Ｐゴシック" charset="-128"/>
              </a:rPr>
              <a:t>, zunächst mit begrenzter Sicherheit (limited Assurance), später mit hinreichender Sicherheit (</a:t>
            </a:r>
            <a:r>
              <a:rPr lang="de-DE" sz="1200" kern="1200" dirty="0" err="1">
                <a:solidFill>
                  <a:srgbClr val="000000"/>
                </a:solidFill>
                <a:latin typeface="Arial" charset="0"/>
                <a:ea typeface="ＭＳ Ｐゴシック" charset="-128"/>
              </a:rPr>
              <a:t>reasonable</a:t>
            </a:r>
            <a:r>
              <a:rPr lang="de-DE" sz="1200" kern="1200" dirty="0">
                <a:solidFill>
                  <a:srgbClr val="000000"/>
                </a:solidFill>
                <a:latin typeface="Arial" charset="0"/>
                <a:ea typeface="ＭＳ Ｐゴシック" charset="-128"/>
              </a:rPr>
              <a:t> Assurance). Nachhaltigkeits- und Finanzbericht werden gleichgestellt. </a:t>
            </a:r>
          </a:p>
        </p:txBody>
      </p:sp>
    </p:spTree>
    <p:extLst>
      <p:ext uri="{BB962C8B-B14F-4D97-AF65-F5344CB8AC3E}">
        <p14:creationId xmlns:p14="http://schemas.microsoft.com/office/powerpoint/2010/main" val="325555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794710B-1437-7C66-5817-1CBB204BDD29}"/>
              </a:ext>
            </a:extLst>
          </p:cNvPr>
          <p:cNvSpPr>
            <a:spLocks noGrp="1"/>
          </p:cNvSpPr>
          <p:nvPr>
            <p:ph type="title"/>
          </p:nvPr>
        </p:nvSpPr>
        <p:spPr/>
        <p:txBody>
          <a:bodyPr/>
          <a:lstStyle/>
          <a:p>
            <a:r>
              <a:rPr lang="en-US" dirty="0"/>
              <a:t>Corporate Sustainability Reporting Directive (CSRD)</a:t>
            </a:r>
            <a:endParaRPr lang="de-DE" dirty="0"/>
          </a:p>
        </p:txBody>
      </p:sp>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7</a:t>
            </a:fld>
            <a:endParaRPr lang="de-DE" dirty="0"/>
          </a:p>
        </p:txBody>
      </p:sp>
      <p:sp>
        <p:nvSpPr>
          <p:cNvPr id="32" name="Rechteck 31">
            <a:extLst>
              <a:ext uri="{FF2B5EF4-FFF2-40B4-BE49-F238E27FC236}">
                <a16:creationId xmlns:a16="http://schemas.microsoft.com/office/drawing/2014/main" id="{256FD5AD-134D-FD00-00FB-808BDBCE78B4}"/>
              </a:ext>
            </a:extLst>
          </p:cNvPr>
          <p:cNvSpPr/>
          <p:nvPr/>
        </p:nvSpPr>
        <p:spPr>
          <a:xfrm>
            <a:off x="5494449" y="1606381"/>
            <a:ext cx="5786127" cy="333394"/>
          </a:xfrm>
          <a:prstGeom prst="rect">
            <a:avLst/>
          </a:prstGeom>
          <a:noFill/>
          <a:ln w="25400" cap="flat" cmpd="sng" algn="ctr">
            <a:solidFill>
              <a:schemeClr val="bg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400" b="1" kern="0" dirty="0">
                <a:solidFill>
                  <a:srgbClr val="3B687F"/>
                </a:solidFill>
                <a:latin typeface="+mj-lt"/>
                <a:ea typeface="+mn-ea"/>
              </a:rPr>
              <a:t>1. Set der Europäischen Nachhaltigkeitsberichtsstandards (ESRS)</a:t>
            </a:r>
            <a:endParaRPr kumimoji="0" lang="de-DE" sz="1400" b="1" i="0" u="none" strike="noStrike" kern="0" cap="none" spc="0" normalizeH="0" baseline="0" noProof="0" dirty="0">
              <a:ln>
                <a:noFill/>
              </a:ln>
              <a:solidFill>
                <a:srgbClr val="3B687F"/>
              </a:solidFill>
              <a:effectLst/>
              <a:uLnTx/>
              <a:uFillTx/>
              <a:latin typeface="+mj-lt"/>
              <a:ea typeface="+mn-ea"/>
              <a:cs typeface="+mn-cs"/>
            </a:endParaRPr>
          </a:p>
        </p:txBody>
      </p:sp>
      <p:sp>
        <p:nvSpPr>
          <p:cNvPr id="33" name="Rechteck 32">
            <a:extLst>
              <a:ext uri="{FF2B5EF4-FFF2-40B4-BE49-F238E27FC236}">
                <a16:creationId xmlns:a16="http://schemas.microsoft.com/office/drawing/2014/main" id="{194E2DD0-466F-9296-C6CA-F9FDDD21C919}"/>
              </a:ext>
            </a:extLst>
          </p:cNvPr>
          <p:cNvSpPr/>
          <p:nvPr/>
        </p:nvSpPr>
        <p:spPr>
          <a:xfrm>
            <a:off x="5612978" y="1997364"/>
            <a:ext cx="5533688" cy="180000"/>
          </a:xfrm>
          <a:prstGeom prst="rect">
            <a:avLst/>
          </a:prstGeom>
          <a:solidFill>
            <a:schemeClr val="bg1"/>
          </a:solidFill>
          <a:ln w="25400" cap="flat" cmpd="sng" algn="ctr">
            <a:solidFill>
              <a:schemeClr val="bg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chemeClr val="bg2"/>
                </a:solidFill>
                <a:effectLst/>
                <a:uLnTx/>
                <a:uFillTx/>
                <a:latin typeface="+mj-lt"/>
                <a:ea typeface="+mn-ea"/>
                <a:cs typeface="+mn-cs"/>
              </a:rPr>
              <a:t>ESRS 1 Allgemeine Anforderungen</a:t>
            </a:r>
          </a:p>
        </p:txBody>
      </p:sp>
      <p:sp>
        <p:nvSpPr>
          <p:cNvPr id="34" name="Rechteck 33">
            <a:extLst>
              <a:ext uri="{FF2B5EF4-FFF2-40B4-BE49-F238E27FC236}">
                <a16:creationId xmlns:a16="http://schemas.microsoft.com/office/drawing/2014/main" id="{276506AF-A4E2-9611-44E7-C572E85A6BEF}"/>
              </a:ext>
            </a:extLst>
          </p:cNvPr>
          <p:cNvSpPr/>
          <p:nvPr/>
        </p:nvSpPr>
        <p:spPr>
          <a:xfrm>
            <a:off x="5624120" y="2224123"/>
            <a:ext cx="5533688" cy="180000"/>
          </a:xfrm>
          <a:prstGeom prst="rect">
            <a:avLst/>
          </a:prstGeom>
          <a:solidFill>
            <a:schemeClr val="bg1"/>
          </a:solidFill>
          <a:ln w="25400" cap="flat" cmpd="sng" algn="ctr">
            <a:solidFill>
              <a:schemeClr val="bg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chemeClr val="bg2"/>
                </a:solidFill>
                <a:effectLst/>
                <a:uLnTx/>
                <a:uFillTx/>
                <a:latin typeface="+mj-lt"/>
                <a:ea typeface="+mn-ea"/>
                <a:cs typeface="+mn-cs"/>
              </a:rPr>
              <a:t>ESRS 2 Allgemeine Angaben</a:t>
            </a:r>
          </a:p>
        </p:txBody>
      </p:sp>
      <p:sp>
        <p:nvSpPr>
          <p:cNvPr id="35" name="Rechteck 34">
            <a:extLst>
              <a:ext uri="{FF2B5EF4-FFF2-40B4-BE49-F238E27FC236}">
                <a16:creationId xmlns:a16="http://schemas.microsoft.com/office/drawing/2014/main" id="{2C16D39E-5372-8E6C-A109-F50A3A0B72B9}"/>
              </a:ext>
            </a:extLst>
          </p:cNvPr>
          <p:cNvSpPr/>
          <p:nvPr/>
        </p:nvSpPr>
        <p:spPr>
          <a:xfrm>
            <a:off x="7488902" y="2807420"/>
            <a:ext cx="1782352"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E1 Klimawandel</a:t>
            </a:r>
          </a:p>
        </p:txBody>
      </p:sp>
      <p:sp>
        <p:nvSpPr>
          <p:cNvPr id="36" name="Rechteck 35">
            <a:extLst>
              <a:ext uri="{FF2B5EF4-FFF2-40B4-BE49-F238E27FC236}">
                <a16:creationId xmlns:a16="http://schemas.microsoft.com/office/drawing/2014/main" id="{9F4C51AD-B727-3D3F-BD14-9462B82264DE}"/>
              </a:ext>
            </a:extLst>
          </p:cNvPr>
          <p:cNvSpPr/>
          <p:nvPr/>
        </p:nvSpPr>
        <p:spPr>
          <a:xfrm>
            <a:off x="7488646" y="3207417"/>
            <a:ext cx="1782352"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E2 Umweltverschmutzung</a:t>
            </a:r>
          </a:p>
        </p:txBody>
      </p:sp>
      <p:sp>
        <p:nvSpPr>
          <p:cNvPr id="37" name="Rechteck 36">
            <a:extLst>
              <a:ext uri="{FF2B5EF4-FFF2-40B4-BE49-F238E27FC236}">
                <a16:creationId xmlns:a16="http://schemas.microsoft.com/office/drawing/2014/main" id="{DE623F21-CE9B-97DA-1356-0CACCBACEA45}"/>
              </a:ext>
            </a:extLst>
          </p:cNvPr>
          <p:cNvSpPr/>
          <p:nvPr/>
        </p:nvSpPr>
        <p:spPr>
          <a:xfrm>
            <a:off x="7488645" y="3610624"/>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E3 Wasser- &amp; Meeresressourcen</a:t>
            </a:r>
          </a:p>
        </p:txBody>
      </p:sp>
      <p:sp>
        <p:nvSpPr>
          <p:cNvPr id="38" name="Rechteck 37">
            <a:extLst>
              <a:ext uri="{FF2B5EF4-FFF2-40B4-BE49-F238E27FC236}">
                <a16:creationId xmlns:a16="http://schemas.microsoft.com/office/drawing/2014/main" id="{5C825A2D-A205-C833-9823-69E21FA8366B}"/>
              </a:ext>
            </a:extLst>
          </p:cNvPr>
          <p:cNvSpPr/>
          <p:nvPr/>
        </p:nvSpPr>
        <p:spPr>
          <a:xfrm>
            <a:off x="7488645" y="4010622"/>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E4 Biologische Vielfalt &amp; Ökosysteme</a:t>
            </a:r>
          </a:p>
        </p:txBody>
      </p:sp>
      <p:sp>
        <p:nvSpPr>
          <p:cNvPr id="39" name="Rechteck 38">
            <a:extLst>
              <a:ext uri="{FF2B5EF4-FFF2-40B4-BE49-F238E27FC236}">
                <a16:creationId xmlns:a16="http://schemas.microsoft.com/office/drawing/2014/main" id="{1B4150F9-3D44-9E33-C416-3390D575FBF5}"/>
              </a:ext>
            </a:extLst>
          </p:cNvPr>
          <p:cNvSpPr/>
          <p:nvPr/>
        </p:nvSpPr>
        <p:spPr>
          <a:xfrm>
            <a:off x="7488645" y="4410619"/>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E5 Ressourcennutzung &amp; Kreislaufwirtschaft</a:t>
            </a:r>
          </a:p>
        </p:txBody>
      </p:sp>
      <p:sp>
        <p:nvSpPr>
          <p:cNvPr id="40" name="Rechteck 39">
            <a:extLst>
              <a:ext uri="{FF2B5EF4-FFF2-40B4-BE49-F238E27FC236}">
                <a16:creationId xmlns:a16="http://schemas.microsoft.com/office/drawing/2014/main" id="{3BA21616-A7E1-82A9-04C2-B0787F585A38}"/>
              </a:ext>
            </a:extLst>
          </p:cNvPr>
          <p:cNvSpPr/>
          <p:nvPr/>
        </p:nvSpPr>
        <p:spPr>
          <a:xfrm>
            <a:off x="9364826" y="2807420"/>
            <a:ext cx="1752081"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S1 Eigene Belegschaft</a:t>
            </a:r>
          </a:p>
        </p:txBody>
      </p:sp>
      <p:sp>
        <p:nvSpPr>
          <p:cNvPr id="41" name="Rechteck 40">
            <a:extLst>
              <a:ext uri="{FF2B5EF4-FFF2-40B4-BE49-F238E27FC236}">
                <a16:creationId xmlns:a16="http://schemas.microsoft.com/office/drawing/2014/main" id="{E0C8EF62-727E-F384-A678-BBB02BAE0244}"/>
              </a:ext>
            </a:extLst>
          </p:cNvPr>
          <p:cNvSpPr/>
          <p:nvPr/>
        </p:nvSpPr>
        <p:spPr>
          <a:xfrm>
            <a:off x="9364313" y="3607414"/>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S3 Betroffene Gemeinschaften</a:t>
            </a:r>
          </a:p>
        </p:txBody>
      </p:sp>
      <p:sp>
        <p:nvSpPr>
          <p:cNvPr id="42" name="Rechteck 41">
            <a:extLst>
              <a:ext uri="{FF2B5EF4-FFF2-40B4-BE49-F238E27FC236}">
                <a16:creationId xmlns:a16="http://schemas.microsoft.com/office/drawing/2014/main" id="{3744FEFB-7FD3-B25D-1A28-5FC63E5D9539}"/>
              </a:ext>
            </a:extLst>
          </p:cNvPr>
          <p:cNvSpPr/>
          <p:nvPr/>
        </p:nvSpPr>
        <p:spPr>
          <a:xfrm>
            <a:off x="9364313" y="3207417"/>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S2 Arbeitskräfte in der Wertschöpfungskette</a:t>
            </a:r>
          </a:p>
        </p:txBody>
      </p:sp>
      <p:sp>
        <p:nvSpPr>
          <p:cNvPr id="43" name="Rechteck 42">
            <a:extLst>
              <a:ext uri="{FF2B5EF4-FFF2-40B4-BE49-F238E27FC236}">
                <a16:creationId xmlns:a16="http://schemas.microsoft.com/office/drawing/2014/main" id="{43F2DABA-2359-1B14-B239-3A96AA7DF653}"/>
              </a:ext>
            </a:extLst>
          </p:cNvPr>
          <p:cNvSpPr/>
          <p:nvPr/>
        </p:nvSpPr>
        <p:spPr>
          <a:xfrm>
            <a:off x="9364313" y="4007411"/>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S4 Verbraucherinnen &amp; Endnutzerinnen</a:t>
            </a:r>
          </a:p>
        </p:txBody>
      </p:sp>
      <p:sp>
        <p:nvSpPr>
          <p:cNvPr id="44" name="Rechteck 43">
            <a:extLst>
              <a:ext uri="{FF2B5EF4-FFF2-40B4-BE49-F238E27FC236}">
                <a16:creationId xmlns:a16="http://schemas.microsoft.com/office/drawing/2014/main" id="{82C4E835-1531-5FBF-C5EC-C7D4A05724E6}"/>
              </a:ext>
            </a:extLst>
          </p:cNvPr>
          <p:cNvSpPr/>
          <p:nvPr/>
        </p:nvSpPr>
        <p:spPr>
          <a:xfrm>
            <a:off x="5612978" y="2807420"/>
            <a:ext cx="1782353" cy="326300"/>
          </a:xfrm>
          <a:prstGeom prst="rect">
            <a:avLst/>
          </a:prstGeom>
          <a:solidFill>
            <a:srgbClr val="FFCC00">
              <a:lumMod val="75000"/>
            </a:srgbClr>
          </a:solidFill>
          <a:ln w="25400" cap="flat" cmpd="sng" algn="ctr">
            <a:solidFill>
              <a:srgbClr val="FFCC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G1 Unternehmenspolitik</a:t>
            </a:r>
          </a:p>
        </p:txBody>
      </p:sp>
      <p:sp>
        <p:nvSpPr>
          <p:cNvPr id="45" name="Rechteck 44">
            <a:extLst>
              <a:ext uri="{FF2B5EF4-FFF2-40B4-BE49-F238E27FC236}">
                <a16:creationId xmlns:a16="http://schemas.microsoft.com/office/drawing/2014/main" id="{3C8CE4ED-CF8A-03A0-151F-6CD5FAFE814C}"/>
              </a:ext>
            </a:extLst>
          </p:cNvPr>
          <p:cNvSpPr/>
          <p:nvPr/>
        </p:nvSpPr>
        <p:spPr>
          <a:xfrm>
            <a:off x="7488391" y="2579917"/>
            <a:ext cx="1782864" cy="2137523"/>
          </a:xfrm>
          <a:prstGeom prst="rect">
            <a:avLst/>
          </a:prstGeom>
          <a:noFill/>
          <a:ln w="25400" cap="flat" cmpd="sng" algn="ctr">
            <a:solidFill>
              <a:srgbClr val="3B687F"/>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3B687F"/>
                </a:solidFill>
                <a:effectLst/>
                <a:uLnTx/>
                <a:uFillTx/>
                <a:latin typeface="+mj-lt"/>
                <a:ea typeface="+mn-ea"/>
                <a:cs typeface="+mn-cs"/>
              </a:rPr>
              <a:t>Umwelt</a:t>
            </a:r>
          </a:p>
        </p:txBody>
      </p:sp>
      <p:sp>
        <p:nvSpPr>
          <p:cNvPr id="46" name="Rechteck 45">
            <a:extLst>
              <a:ext uri="{FF2B5EF4-FFF2-40B4-BE49-F238E27FC236}">
                <a16:creationId xmlns:a16="http://schemas.microsoft.com/office/drawing/2014/main" id="{B6BE4DD7-319E-335F-4583-6BBCA2157D58}"/>
              </a:ext>
            </a:extLst>
          </p:cNvPr>
          <p:cNvSpPr/>
          <p:nvPr/>
        </p:nvSpPr>
        <p:spPr>
          <a:xfrm>
            <a:off x="9364313" y="2583123"/>
            <a:ext cx="1782353" cy="1734319"/>
          </a:xfrm>
          <a:prstGeom prst="rect">
            <a:avLst/>
          </a:prstGeom>
          <a:noFill/>
          <a:ln w="25400" cap="flat" cmpd="sng" algn="ctr">
            <a:solidFill>
              <a:srgbClr val="900000"/>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900000"/>
                </a:solidFill>
                <a:effectLst/>
                <a:uLnTx/>
                <a:uFillTx/>
                <a:latin typeface="+mj-lt"/>
                <a:ea typeface="+mn-ea"/>
                <a:cs typeface="+mn-cs"/>
              </a:rPr>
              <a:t>Soziales</a:t>
            </a:r>
          </a:p>
        </p:txBody>
      </p:sp>
      <p:sp>
        <p:nvSpPr>
          <p:cNvPr id="47" name="Rechteck 46">
            <a:extLst>
              <a:ext uri="{FF2B5EF4-FFF2-40B4-BE49-F238E27FC236}">
                <a16:creationId xmlns:a16="http://schemas.microsoft.com/office/drawing/2014/main" id="{E6DAFA97-94AD-1855-12BD-AF221233CDA9}"/>
              </a:ext>
            </a:extLst>
          </p:cNvPr>
          <p:cNvSpPr/>
          <p:nvPr/>
        </p:nvSpPr>
        <p:spPr>
          <a:xfrm>
            <a:off x="5612978" y="2592667"/>
            <a:ext cx="1782353" cy="534202"/>
          </a:xfrm>
          <a:prstGeom prst="rect">
            <a:avLst/>
          </a:prstGeom>
          <a:noFill/>
          <a:ln w="25400" cap="flat" cmpd="sng" algn="ctr">
            <a:solidFill>
              <a:srgbClr val="BF9900"/>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BF9900"/>
                </a:solidFill>
                <a:effectLst/>
                <a:uLnTx/>
                <a:uFillTx/>
                <a:latin typeface="+mj-lt"/>
                <a:ea typeface="+mn-ea"/>
                <a:cs typeface="+mn-cs"/>
              </a:rPr>
              <a:t>Governance</a:t>
            </a:r>
          </a:p>
        </p:txBody>
      </p:sp>
      <p:sp>
        <p:nvSpPr>
          <p:cNvPr id="8" name="Sprechblase: rechteckig mit abgerundeten Ecken 7">
            <a:extLst>
              <a:ext uri="{FF2B5EF4-FFF2-40B4-BE49-F238E27FC236}">
                <a16:creationId xmlns:a16="http://schemas.microsoft.com/office/drawing/2014/main" id="{8460639D-A51F-B380-2082-95FFBAB9AFD0}"/>
              </a:ext>
            </a:extLst>
          </p:cNvPr>
          <p:cNvSpPr/>
          <p:nvPr/>
        </p:nvSpPr>
        <p:spPr>
          <a:xfrm>
            <a:off x="504560" y="1897840"/>
            <a:ext cx="4045028" cy="966903"/>
          </a:xfrm>
          <a:prstGeom prst="wedgeRoundRectCallout">
            <a:avLst>
              <a:gd name="adj1" fmla="val 49309"/>
              <a:gd name="adj2" fmla="val 104399"/>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dirty="0">
                <a:solidFill>
                  <a:schemeClr val="tx1"/>
                </a:solidFill>
                <a:cs typeface="Arial"/>
              </a:rPr>
              <a:t>Die Grafik bietet einen Überblick über die nachhaltig-</a:t>
            </a:r>
            <a:r>
              <a:rPr lang="de-DE" sz="1200" dirty="0" err="1">
                <a:solidFill>
                  <a:schemeClr val="tx1"/>
                </a:solidFill>
                <a:cs typeface="Arial"/>
              </a:rPr>
              <a:t>keitsbezogenen</a:t>
            </a:r>
            <a:r>
              <a:rPr lang="de-DE" sz="1200" dirty="0">
                <a:solidFill>
                  <a:schemeClr val="tx1"/>
                </a:solidFill>
                <a:cs typeface="Arial"/>
              </a:rPr>
              <a:t> Themen im ersten Set der ESRS. Dazu gibt es Unterthemen und Unterunterthemen (zusammen „Nachhaltigkeitsaspekte“). </a:t>
            </a:r>
          </a:p>
        </p:txBody>
      </p:sp>
      <p:graphicFrame>
        <p:nvGraphicFramePr>
          <p:cNvPr id="2" name="Tabelle 1">
            <a:extLst>
              <a:ext uri="{FF2B5EF4-FFF2-40B4-BE49-F238E27FC236}">
                <a16:creationId xmlns:a16="http://schemas.microsoft.com/office/drawing/2014/main" id="{2C70012A-0ACA-B66D-13A9-675A8B834C0A}"/>
              </a:ext>
            </a:extLst>
          </p:cNvPr>
          <p:cNvGraphicFramePr>
            <a:graphicFrameLocks noGrp="1"/>
          </p:cNvGraphicFramePr>
          <p:nvPr>
            <p:extLst>
              <p:ext uri="{D42A27DB-BD31-4B8C-83A1-F6EECF244321}">
                <p14:modId xmlns:p14="http://schemas.microsoft.com/office/powerpoint/2010/main" val="3328559691"/>
              </p:ext>
            </p:extLst>
          </p:nvPr>
        </p:nvGraphicFramePr>
        <p:xfrm>
          <a:off x="9434805" y="5029852"/>
          <a:ext cx="1699636" cy="1043940"/>
        </p:xfrm>
        <a:graphic>
          <a:graphicData uri="http://schemas.openxmlformats.org/drawingml/2006/table">
            <a:tbl>
              <a:tblPr firstRow="1" bandRow="1"/>
              <a:tblGrid>
                <a:gridCol w="1699636">
                  <a:extLst>
                    <a:ext uri="{9D8B030D-6E8A-4147-A177-3AD203B41FA5}">
                      <a16:colId xmlns:a16="http://schemas.microsoft.com/office/drawing/2014/main" val="1542732195"/>
                    </a:ext>
                  </a:extLst>
                </a:gridCol>
              </a:tblGrid>
              <a:tr h="26920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de-DE" sz="1050" dirty="0"/>
                        <a:t>Unterthemen E1</a:t>
                      </a:r>
                    </a:p>
                  </a:txBody>
                  <a:tcPr marL="121920" marR="121920" marT="60960" marB="6096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E7D3F"/>
                    </a:solidFill>
                  </a:tcPr>
                </a:tc>
                <a:extLst>
                  <a:ext uri="{0D108BD9-81ED-4DB2-BD59-A6C34878D82A}">
                    <a16:rowId xmlns:a16="http://schemas.microsoft.com/office/drawing/2014/main" val="3780704276"/>
                  </a:ext>
                </a:extLst>
              </a:tr>
              <a:tr h="6839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lvl="0" indent="-285750" fontAlgn="base">
                        <a:buFont typeface="Arial" panose="020B0604020202020204" pitchFamily="34" charset="0"/>
                        <a:buChar char="•"/>
                      </a:pPr>
                      <a:r>
                        <a:rPr lang="de-DE" sz="1050" u="none" strike="noStrike" kern="1200" dirty="0">
                          <a:solidFill>
                            <a:schemeClr val="bg1"/>
                          </a:solidFill>
                          <a:effectLst/>
                          <a:latin typeface="+mj-lt"/>
                          <a:ea typeface="+mn-ea"/>
                          <a:cs typeface="+mn-cs"/>
                        </a:rPr>
                        <a:t>Anpassung an den Klimawandel </a:t>
                      </a:r>
                    </a:p>
                    <a:p>
                      <a:pPr marL="285750" lvl="0" indent="-285750" fontAlgn="base">
                        <a:buFont typeface="Arial" panose="020B0604020202020204" pitchFamily="34" charset="0"/>
                        <a:buChar char="•"/>
                      </a:pPr>
                      <a:r>
                        <a:rPr lang="de-DE" sz="1050" u="none" strike="noStrike" kern="1200" dirty="0">
                          <a:solidFill>
                            <a:schemeClr val="bg1"/>
                          </a:solidFill>
                          <a:effectLst/>
                          <a:latin typeface="+mj-lt"/>
                          <a:ea typeface="+mn-ea"/>
                          <a:cs typeface="+mn-cs"/>
                        </a:rPr>
                        <a:t>Klimaschutz </a:t>
                      </a:r>
                    </a:p>
                    <a:p>
                      <a:pPr marL="285750" lvl="0" indent="-285750" fontAlgn="base">
                        <a:buFont typeface="Arial" panose="020B0604020202020204" pitchFamily="34" charset="0"/>
                        <a:buChar char="•"/>
                      </a:pPr>
                      <a:r>
                        <a:rPr lang="de-DE" sz="1050" kern="1200" dirty="0">
                          <a:solidFill>
                            <a:schemeClr val="bg1"/>
                          </a:solidFill>
                          <a:effectLst/>
                          <a:latin typeface="+mj-lt"/>
                          <a:ea typeface="+mn-ea"/>
                          <a:cs typeface="+mn-cs"/>
                        </a:rPr>
                        <a:t>Energie</a:t>
                      </a:r>
                      <a:r>
                        <a:rPr lang="de-DE" sz="1050" kern="1200" dirty="0">
                          <a:solidFill>
                            <a:srgbClr val="000000"/>
                          </a:solidFill>
                          <a:effectLst/>
                          <a:latin typeface="+mj-lt"/>
                          <a:ea typeface="+mn-ea"/>
                          <a:cs typeface="+mn-cs"/>
                        </a:rPr>
                        <a:t> </a:t>
                      </a:r>
                      <a:endParaRPr lang="de-DE" sz="1050" dirty="0">
                        <a:solidFill>
                          <a:srgbClr val="000000"/>
                        </a:solidFill>
                        <a:latin typeface="+mj-lt"/>
                      </a:endParaRPr>
                    </a:p>
                  </a:txBody>
                  <a:tcPr marL="121920" marR="121920" marT="60960" marB="6096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E7D3F"/>
                    </a:solidFill>
                  </a:tcPr>
                </a:tc>
                <a:extLst>
                  <a:ext uri="{0D108BD9-81ED-4DB2-BD59-A6C34878D82A}">
                    <a16:rowId xmlns:a16="http://schemas.microsoft.com/office/drawing/2014/main" val="2024471611"/>
                  </a:ext>
                </a:extLst>
              </a:tr>
            </a:tbl>
          </a:graphicData>
        </a:graphic>
      </p:graphicFrame>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28472" y="4758567"/>
            <a:ext cx="182601" cy="182601"/>
          </a:xfrm>
          <a:prstGeom prst="rect">
            <a:avLst/>
          </a:prstGeom>
        </p:spPr>
      </p:pic>
      <p:sp>
        <p:nvSpPr>
          <p:cNvPr id="4" name="Rechteck 3">
            <a:extLst>
              <a:ext uri="{FF2B5EF4-FFF2-40B4-BE49-F238E27FC236}">
                <a16:creationId xmlns:a16="http://schemas.microsoft.com/office/drawing/2014/main" id="{F83365EE-1C86-B765-A0BC-5882672C415A}"/>
              </a:ext>
            </a:extLst>
          </p:cNvPr>
          <p:cNvSpPr/>
          <p:nvPr/>
        </p:nvSpPr>
        <p:spPr>
          <a:xfrm rot="16200000">
            <a:off x="5054460" y="2005062"/>
            <a:ext cx="642274" cy="333394"/>
          </a:xfrm>
          <a:prstGeom prst="rect">
            <a:avLst/>
          </a:prstGeom>
          <a:solidFill>
            <a:schemeClr val="bg2">
              <a:lumMod val="20000"/>
              <a:lumOff val="80000"/>
            </a:schemeClr>
          </a:solidFill>
          <a:ln w="25400" cap="flat" cmpd="sng" algn="ctr">
            <a:solidFill>
              <a:schemeClr val="bg1"/>
            </a:solidFill>
            <a:prstDash val="solid"/>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900" b="1" kern="0" dirty="0">
                <a:solidFill>
                  <a:srgbClr val="3B687F"/>
                </a:solidFill>
                <a:latin typeface="+mj-lt"/>
                <a:ea typeface="+mn-ea"/>
              </a:rPr>
              <a:t>Generelle Standards</a:t>
            </a:r>
            <a:endParaRPr kumimoji="0" lang="de-DE" sz="900" b="1" i="0" u="none" strike="noStrike" kern="0" cap="none" spc="0" normalizeH="0" baseline="0" noProof="0" dirty="0">
              <a:ln>
                <a:noFill/>
              </a:ln>
              <a:solidFill>
                <a:srgbClr val="3B687F"/>
              </a:solidFill>
              <a:effectLst/>
              <a:uLnTx/>
              <a:uFillTx/>
              <a:latin typeface="+mj-lt"/>
              <a:ea typeface="+mn-ea"/>
              <a:cs typeface="+mn-cs"/>
            </a:endParaRPr>
          </a:p>
        </p:txBody>
      </p:sp>
      <p:sp>
        <p:nvSpPr>
          <p:cNvPr id="9" name="Rechteck 8">
            <a:extLst>
              <a:ext uri="{FF2B5EF4-FFF2-40B4-BE49-F238E27FC236}">
                <a16:creationId xmlns:a16="http://schemas.microsoft.com/office/drawing/2014/main" id="{2CBC2EA5-7CAA-C161-D46D-AC377A0111BA}"/>
              </a:ext>
            </a:extLst>
          </p:cNvPr>
          <p:cNvSpPr/>
          <p:nvPr/>
        </p:nvSpPr>
        <p:spPr>
          <a:xfrm rot="16200000">
            <a:off x="4320101" y="3491721"/>
            <a:ext cx="2157002" cy="333394"/>
          </a:xfrm>
          <a:prstGeom prst="rect">
            <a:avLst/>
          </a:prstGeom>
          <a:solidFill>
            <a:schemeClr val="bg2">
              <a:lumMod val="20000"/>
              <a:lumOff val="80000"/>
            </a:schemeClr>
          </a:solidFill>
          <a:ln w="25400" cap="flat" cmpd="sng" algn="ctr">
            <a:solidFill>
              <a:schemeClr val="bg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900" b="1" kern="0" dirty="0">
                <a:solidFill>
                  <a:srgbClr val="3B687F"/>
                </a:solidFill>
                <a:latin typeface="+mj-lt"/>
                <a:ea typeface="+mn-ea"/>
              </a:rPr>
              <a:t>Themenbezogene Standards</a:t>
            </a:r>
            <a:endParaRPr kumimoji="0" lang="de-DE" sz="900" b="1" i="0" u="none" strike="noStrike" kern="0" cap="none" spc="0" normalizeH="0" baseline="0" noProof="0" dirty="0">
              <a:ln>
                <a:noFill/>
              </a:ln>
              <a:solidFill>
                <a:srgbClr val="3B687F"/>
              </a:solidFill>
              <a:effectLst/>
              <a:uLnTx/>
              <a:uFillTx/>
              <a:latin typeface="+mj-lt"/>
              <a:ea typeface="+mn-ea"/>
              <a:cs typeface="+mn-cs"/>
            </a:endParaRPr>
          </a:p>
        </p:txBody>
      </p:sp>
      <p:sp>
        <p:nvSpPr>
          <p:cNvPr id="29" name="Sprechblase: rechteckig mit abgerundeten Ecken 28">
            <a:extLst>
              <a:ext uri="{FF2B5EF4-FFF2-40B4-BE49-F238E27FC236}">
                <a16:creationId xmlns:a16="http://schemas.microsoft.com/office/drawing/2014/main" id="{3E8DBED9-A713-4F29-B433-99D15FBC680E}"/>
              </a:ext>
            </a:extLst>
          </p:cNvPr>
          <p:cNvSpPr/>
          <p:nvPr/>
        </p:nvSpPr>
        <p:spPr>
          <a:xfrm>
            <a:off x="551384" y="5024542"/>
            <a:ext cx="3998204" cy="966903"/>
          </a:xfrm>
          <a:prstGeom prst="wedgeRoundRectCallout">
            <a:avLst>
              <a:gd name="adj1" fmla="val 114339"/>
              <a:gd name="adj2" fmla="val -89140"/>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dirty="0">
                <a:solidFill>
                  <a:schemeClr val="tx1"/>
                </a:solidFill>
                <a:cs typeface="Arial"/>
              </a:rPr>
              <a:t>Insgesamt gibt es </a:t>
            </a:r>
            <a:r>
              <a:rPr lang="de-DE" sz="1200" b="1" dirty="0">
                <a:solidFill>
                  <a:schemeClr val="tx1"/>
                </a:solidFill>
                <a:cs typeface="Arial"/>
              </a:rPr>
              <a:t>10 Themen </a:t>
            </a:r>
            <a:r>
              <a:rPr lang="de-DE" sz="1200" dirty="0">
                <a:solidFill>
                  <a:schemeClr val="tx1"/>
                </a:solidFill>
                <a:cs typeface="Arial"/>
              </a:rPr>
              <a:t>(E1, E2, …, G1), </a:t>
            </a:r>
            <a:r>
              <a:rPr lang="de-DE" sz="1200" b="1" dirty="0">
                <a:solidFill>
                  <a:schemeClr val="tx1"/>
                </a:solidFill>
                <a:cs typeface="Arial"/>
              </a:rPr>
              <a:t>36 Unterthemen </a:t>
            </a:r>
            <a:r>
              <a:rPr lang="de-DE" sz="1200" dirty="0">
                <a:solidFill>
                  <a:schemeClr val="tx1"/>
                </a:solidFill>
                <a:cs typeface="Arial"/>
              </a:rPr>
              <a:t>(Energie, Wasser, Abfälle,…) und mehr als </a:t>
            </a:r>
            <a:r>
              <a:rPr lang="de-DE" sz="1200" b="1" dirty="0">
                <a:solidFill>
                  <a:schemeClr val="tx1"/>
                </a:solidFill>
                <a:cs typeface="Arial"/>
              </a:rPr>
              <a:t>73 Unterunterthemen </a:t>
            </a:r>
            <a:r>
              <a:rPr lang="de-DE" sz="1200" dirty="0">
                <a:solidFill>
                  <a:schemeClr val="tx1"/>
                </a:solidFill>
                <a:cs typeface="Arial"/>
              </a:rPr>
              <a:t>(z. B. Wasserentnahme).</a:t>
            </a:r>
          </a:p>
        </p:txBody>
      </p:sp>
    </p:spTree>
    <p:extLst>
      <p:ext uri="{BB962C8B-B14F-4D97-AF65-F5344CB8AC3E}">
        <p14:creationId xmlns:p14="http://schemas.microsoft.com/office/powerpoint/2010/main" val="306715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4761D969-5268-8D2B-7130-424C85628C90}"/>
              </a:ext>
            </a:extLst>
          </p:cNvPr>
          <p:cNvSpPr/>
          <p:nvPr/>
        </p:nvSpPr>
        <p:spPr bwMode="auto">
          <a:xfrm>
            <a:off x="365861" y="1702549"/>
            <a:ext cx="5595483" cy="4606176"/>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 name="Titel 1">
            <a:extLst>
              <a:ext uri="{FF2B5EF4-FFF2-40B4-BE49-F238E27FC236}">
                <a16:creationId xmlns:a16="http://schemas.microsoft.com/office/drawing/2014/main" id="{D62F0BC8-1F9C-F6BD-7254-F930958BC0AF}"/>
              </a:ext>
            </a:extLst>
          </p:cNvPr>
          <p:cNvSpPr>
            <a:spLocks noGrp="1"/>
          </p:cNvSpPr>
          <p:nvPr>
            <p:ph type="title"/>
          </p:nvPr>
        </p:nvSpPr>
        <p:spPr>
          <a:xfrm>
            <a:off x="551384" y="935038"/>
            <a:ext cx="11449272" cy="500062"/>
          </a:xfrm>
        </p:spPr>
        <p:txBody>
          <a:bodyPr/>
          <a:lstStyle/>
          <a:p>
            <a:r>
              <a:rPr lang="de-DE" sz="2400" dirty="0"/>
              <a:t>Generelle Standards: ESRS 1 und ESRS 2</a:t>
            </a:r>
          </a:p>
        </p:txBody>
      </p:sp>
      <p:sp>
        <p:nvSpPr>
          <p:cNvPr id="3" name="Inhaltsplatzhalter 2">
            <a:extLst>
              <a:ext uri="{FF2B5EF4-FFF2-40B4-BE49-F238E27FC236}">
                <a16:creationId xmlns:a16="http://schemas.microsoft.com/office/drawing/2014/main" id="{4B1C70F3-6E61-9CAF-FB21-FC1BAAE64A77}"/>
              </a:ext>
            </a:extLst>
          </p:cNvPr>
          <p:cNvSpPr>
            <a:spLocks noGrp="1"/>
          </p:cNvSpPr>
          <p:nvPr>
            <p:ph idx="1"/>
          </p:nvPr>
        </p:nvSpPr>
        <p:spPr>
          <a:xfrm>
            <a:off x="1299763" y="2455405"/>
            <a:ext cx="4716810" cy="891934"/>
          </a:xfrm>
        </p:spPr>
        <p:txBody>
          <a:bodyPr/>
          <a:lstStyle/>
          <a:p>
            <a:pPr marL="0" indent="0">
              <a:spcBef>
                <a:spcPts val="1200"/>
              </a:spcBef>
              <a:spcAft>
                <a:spcPts val="1200"/>
              </a:spcAft>
              <a:buNone/>
            </a:pPr>
            <a:r>
              <a:rPr lang="de-DE" dirty="0"/>
              <a:t>Das </a:t>
            </a:r>
            <a:r>
              <a:rPr lang="de-DE" b="1" dirty="0"/>
              <a:t>Prinzip der D</a:t>
            </a:r>
            <a:r>
              <a:rPr lang="de-DE" sz="1200" b="1" kern="0" dirty="0"/>
              <a:t>oppelten Wesentlichkeit </a:t>
            </a:r>
            <a:r>
              <a:rPr lang="de-DE" sz="1200" kern="0" dirty="0"/>
              <a:t>zieht sich durch die Standards. Bei der Bestimmung der Wesentlichkeit gilt es die </a:t>
            </a:r>
            <a:r>
              <a:rPr lang="de-DE" dirty="0"/>
              <a:t>zwei Perspektiven </a:t>
            </a:r>
            <a:r>
              <a:rPr lang="de-DE" sz="1200" kern="0" dirty="0"/>
              <a:t>inside-out und outside-in einzunehmen. Es gilt eine Oder-Bedingung. Weitere Informationen </a:t>
            </a:r>
            <a:r>
              <a:rPr lang="de-DE" sz="1200" kern="0" dirty="0">
                <a:solidFill>
                  <a:srgbClr val="1E1713"/>
                </a:solidFill>
                <a:hlinkClick r:id="rId2" action="ppaction://hlinksldjump">
                  <a:extLst>
                    <a:ext uri="{A12FA001-AC4F-418D-AE19-62706E023703}">
                      <ahyp:hlinkClr xmlns:ahyp="http://schemas.microsoft.com/office/drawing/2018/hyperlinkcolor" val="tx"/>
                    </a:ext>
                  </a:extLst>
                </a:hlinkClick>
              </a:rPr>
              <a:t>Folie 13</a:t>
            </a:r>
            <a:r>
              <a:rPr lang="de-DE" sz="1200" kern="0" dirty="0"/>
              <a:t>.</a:t>
            </a:r>
            <a:endParaRPr lang="de-DE" dirty="0"/>
          </a:p>
        </p:txBody>
      </p:sp>
      <p:sp>
        <p:nvSpPr>
          <p:cNvPr id="5" name="Foliennummernplatzhalter 4">
            <a:extLst>
              <a:ext uri="{FF2B5EF4-FFF2-40B4-BE49-F238E27FC236}">
                <a16:creationId xmlns:a16="http://schemas.microsoft.com/office/drawing/2014/main" id="{CD13FB3F-912C-6045-B7C1-006700909E78}"/>
              </a:ext>
            </a:extLst>
          </p:cNvPr>
          <p:cNvSpPr>
            <a:spLocks noGrp="1"/>
          </p:cNvSpPr>
          <p:nvPr>
            <p:ph type="sldNum" sz="quarter" idx="4"/>
          </p:nvPr>
        </p:nvSpPr>
        <p:spPr/>
        <p:txBody>
          <a:bodyPr/>
          <a:lstStyle/>
          <a:p>
            <a:fld id="{894680D0-7A83-433A-9719-C4143F27F647}" type="slidenum">
              <a:rPr lang="de-DE" smtClean="0"/>
              <a:pPr/>
              <a:t>8</a:t>
            </a:fld>
            <a:endParaRPr lang="de-DE" dirty="0"/>
          </a:p>
        </p:txBody>
      </p:sp>
      <p:sp>
        <p:nvSpPr>
          <p:cNvPr id="8" name="Textplatzhalter 1">
            <a:extLst>
              <a:ext uri="{FF2B5EF4-FFF2-40B4-BE49-F238E27FC236}">
                <a16:creationId xmlns:a16="http://schemas.microsoft.com/office/drawing/2014/main" id="{4DF57738-7C44-50FA-2410-6CEFA8B43DF7}"/>
              </a:ext>
            </a:extLst>
          </p:cNvPr>
          <p:cNvSpPr txBox="1">
            <a:spLocks/>
          </p:cNvSpPr>
          <p:nvPr/>
        </p:nvSpPr>
        <p:spPr>
          <a:xfrm>
            <a:off x="1090141" y="2863290"/>
            <a:ext cx="4443668" cy="3510037"/>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a:spcBef>
                <a:spcPts val="1200"/>
              </a:spcBef>
              <a:spcAft>
                <a:spcPts val="1200"/>
              </a:spcAft>
            </a:pPr>
            <a:endParaRPr lang="de-DE" sz="1400" kern="0" dirty="0"/>
          </a:p>
        </p:txBody>
      </p:sp>
      <p:grpSp>
        <p:nvGrpSpPr>
          <p:cNvPr id="9" name="Gruppieren 8">
            <a:extLst>
              <a:ext uri="{FF2B5EF4-FFF2-40B4-BE49-F238E27FC236}">
                <a16:creationId xmlns:a16="http://schemas.microsoft.com/office/drawing/2014/main" id="{6880B4ED-B6F3-F267-7802-29477B2AFEB9}"/>
              </a:ext>
            </a:extLst>
          </p:cNvPr>
          <p:cNvGrpSpPr>
            <a:grpSpLocks noChangeAspect="1"/>
          </p:cNvGrpSpPr>
          <p:nvPr/>
        </p:nvGrpSpPr>
        <p:grpSpPr>
          <a:xfrm>
            <a:off x="400498" y="2622290"/>
            <a:ext cx="534335" cy="595379"/>
            <a:chOff x="7487587" y="1099690"/>
            <a:chExt cx="899490" cy="889100"/>
          </a:xfrm>
        </p:grpSpPr>
        <p:cxnSp>
          <p:nvCxnSpPr>
            <p:cNvPr id="10" name="Gerade Verbindung mit Pfeil 9">
              <a:extLst>
                <a:ext uri="{FF2B5EF4-FFF2-40B4-BE49-F238E27FC236}">
                  <a16:creationId xmlns:a16="http://schemas.microsoft.com/office/drawing/2014/main" id="{14578291-E9D2-7EF2-8468-BC56693779C4}"/>
                </a:ext>
              </a:extLst>
            </p:cNvPr>
            <p:cNvCxnSpPr/>
            <p:nvPr/>
          </p:nvCxnSpPr>
          <p:spPr>
            <a:xfrm flipV="1">
              <a:off x="7928805" y="1099690"/>
              <a:ext cx="0" cy="21600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14CB014E-5382-D64D-6C34-DC0D4A5EDB6D}"/>
                </a:ext>
              </a:extLst>
            </p:cNvPr>
            <p:cNvCxnSpPr>
              <a:cxnSpLocks/>
            </p:cNvCxnSpPr>
            <p:nvPr/>
          </p:nvCxnSpPr>
          <p:spPr>
            <a:xfrm>
              <a:off x="7928805" y="1772790"/>
              <a:ext cx="0" cy="21600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2" name="Gruppieren 11">
              <a:extLst>
                <a:ext uri="{FF2B5EF4-FFF2-40B4-BE49-F238E27FC236}">
                  <a16:creationId xmlns:a16="http://schemas.microsoft.com/office/drawing/2014/main" id="{5BAF67CD-9D46-C9CC-B8BF-CDA418A3B4C2}"/>
                </a:ext>
              </a:extLst>
            </p:cNvPr>
            <p:cNvGrpSpPr/>
            <p:nvPr/>
          </p:nvGrpSpPr>
          <p:grpSpPr>
            <a:xfrm>
              <a:off x="7487587" y="1168031"/>
              <a:ext cx="899490" cy="604800"/>
              <a:chOff x="7497448" y="1284143"/>
              <a:chExt cx="899490" cy="604800"/>
            </a:xfrm>
          </p:grpSpPr>
          <p:pic>
            <p:nvPicPr>
              <p:cNvPr id="13" name="Grafik 12" descr="Fabrik Silhouette">
                <a:extLst>
                  <a:ext uri="{FF2B5EF4-FFF2-40B4-BE49-F238E27FC236}">
                    <a16:creationId xmlns:a16="http://schemas.microsoft.com/office/drawing/2014/main" id="{136D219C-25B9-B21B-9C1F-F6B564D28E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46901" y="1284143"/>
                <a:ext cx="604800" cy="604800"/>
              </a:xfrm>
              <a:prstGeom prst="rect">
                <a:avLst/>
              </a:prstGeom>
            </p:spPr>
          </p:pic>
          <p:cxnSp>
            <p:nvCxnSpPr>
              <p:cNvPr id="14" name="Gerade Verbindung mit Pfeil 13">
                <a:extLst>
                  <a:ext uri="{FF2B5EF4-FFF2-40B4-BE49-F238E27FC236}">
                    <a16:creationId xmlns:a16="http://schemas.microsoft.com/office/drawing/2014/main" id="{99A80B34-6D84-AD8A-A4B2-A4D2D3501319}"/>
                  </a:ext>
                </a:extLst>
              </p:cNvPr>
              <p:cNvCxnSpPr>
                <a:cxnSpLocks/>
              </p:cNvCxnSpPr>
              <p:nvPr/>
            </p:nvCxnSpPr>
            <p:spPr>
              <a:xfrm flipH="1">
                <a:off x="8180938" y="1663099"/>
                <a:ext cx="216000" cy="0"/>
              </a:xfrm>
              <a:prstGeom prst="straightConnector1">
                <a:avLst/>
              </a:prstGeom>
              <a:ln w="1905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4AFE9E80-0224-287A-6ED4-450AC3A993A2}"/>
                  </a:ext>
                </a:extLst>
              </p:cNvPr>
              <p:cNvCxnSpPr>
                <a:cxnSpLocks/>
              </p:cNvCxnSpPr>
              <p:nvPr/>
            </p:nvCxnSpPr>
            <p:spPr>
              <a:xfrm>
                <a:off x="7497448" y="1664686"/>
                <a:ext cx="216000" cy="0"/>
              </a:xfrm>
              <a:prstGeom prst="straightConnector1">
                <a:avLst/>
              </a:prstGeom>
              <a:ln w="1905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grpSp>
        <p:nvGrpSpPr>
          <p:cNvPr id="16" name="Gruppieren 15">
            <a:extLst>
              <a:ext uri="{FF2B5EF4-FFF2-40B4-BE49-F238E27FC236}">
                <a16:creationId xmlns:a16="http://schemas.microsoft.com/office/drawing/2014/main" id="{7F23060B-EC91-AEA6-9232-640A2CD2669C}"/>
              </a:ext>
            </a:extLst>
          </p:cNvPr>
          <p:cNvGrpSpPr>
            <a:grpSpLocks noChangeAspect="1"/>
          </p:cNvGrpSpPr>
          <p:nvPr/>
        </p:nvGrpSpPr>
        <p:grpSpPr>
          <a:xfrm>
            <a:off x="448657" y="3570549"/>
            <a:ext cx="502986" cy="567000"/>
            <a:chOff x="8562363" y="1874388"/>
            <a:chExt cx="914400" cy="914400"/>
          </a:xfrm>
        </p:grpSpPr>
        <p:pic>
          <p:nvPicPr>
            <p:cNvPr id="17" name="Grafik 16" descr="Lupe Silhouette">
              <a:extLst>
                <a:ext uri="{FF2B5EF4-FFF2-40B4-BE49-F238E27FC236}">
                  <a16:creationId xmlns:a16="http://schemas.microsoft.com/office/drawing/2014/main" id="{94F7572E-2E47-6000-4A8E-DC79753AF1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62363" y="1874388"/>
              <a:ext cx="914400" cy="914400"/>
            </a:xfrm>
            <a:prstGeom prst="rect">
              <a:avLst/>
            </a:prstGeom>
          </p:spPr>
        </p:pic>
        <p:pic>
          <p:nvPicPr>
            <p:cNvPr id="18" name="Grafik 17" descr="Workflow Silhouette">
              <a:extLst>
                <a:ext uri="{FF2B5EF4-FFF2-40B4-BE49-F238E27FC236}">
                  <a16:creationId xmlns:a16="http://schemas.microsoft.com/office/drawing/2014/main" id="{BC7F8F38-C23E-05CF-60D6-C837921DB98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40731" y="2035600"/>
              <a:ext cx="396000" cy="396000"/>
            </a:xfrm>
            <a:prstGeom prst="rect">
              <a:avLst/>
            </a:prstGeom>
          </p:spPr>
        </p:pic>
      </p:grpSp>
      <p:grpSp>
        <p:nvGrpSpPr>
          <p:cNvPr id="19" name="Gruppieren 18">
            <a:extLst>
              <a:ext uri="{FF2B5EF4-FFF2-40B4-BE49-F238E27FC236}">
                <a16:creationId xmlns:a16="http://schemas.microsoft.com/office/drawing/2014/main" id="{855D43D6-C6A2-678D-67CF-D02742AF8E3D}"/>
              </a:ext>
            </a:extLst>
          </p:cNvPr>
          <p:cNvGrpSpPr/>
          <p:nvPr/>
        </p:nvGrpSpPr>
        <p:grpSpPr>
          <a:xfrm>
            <a:off x="494310" y="4256606"/>
            <a:ext cx="550890" cy="108000"/>
            <a:chOff x="7831133" y="2820393"/>
            <a:chExt cx="2037705" cy="346298"/>
          </a:xfrm>
        </p:grpSpPr>
        <p:sp>
          <p:nvSpPr>
            <p:cNvPr id="20" name="Pfeil: Chevron 19">
              <a:extLst>
                <a:ext uri="{FF2B5EF4-FFF2-40B4-BE49-F238E27FC236}">
                  <a16:creationId xmlns:a16="http://schemas.microsoft.com/office/drawing/2014/main" id="{E7BE96BA-72E7-F841-C3AC-27239F9F1A68}"/>
                </a:ext>
              </a:extLst>
            </p:cNvPr>
            <p:cNvSpPr/>
            <p:nvPr/>
          </p:nvSpPr>
          <p:spPr>
            <a:xfrm>
              <a:off x="783113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1" name="Pfeil: Chevron 20">
              <a:extLst>
                <a:ext uri="{FF2B5EF4-FFF2-40B4-BE49-F238E27FC236}">
                  <a16:creationId xmlns:a16="http://schemas.microsoft.com/office/drawing/2014/main" id="{A88B0EB4-B47F-37B4-E9FD-475498427438}"/>
                </a:ext>
              </a:extLst>
            </p:cNvPr>
            <p:cNvSpPr/>
            <p:nvPr/>
          </p:nvSpPr>
          <p:spPr>
            <a:xfrm>
              <a:off x="834587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2" name="Pfeil: Chevron 21">
              <a:extLst>
                <a:ext uri="{FF2B5EF4-FFF2-40B4-BE49-F238E27FC236}">
                  <a16:creationId xmlns:a16="http://schemas.microsoft.com/office/drawing/2014/main" id="{030BE83D-3957-3950-0455-27682A715584}"/>
                </a:ext>
              </a:extLst>
            </p:cNvPr>
            <p:cNvSpPr/>
            <p:nvPr/>
          </p:nvSpPr>
          <p:spPr>
            <a:xfrm>
              <a:off x="886061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3" name="Pfeil: Chevron 22">
              <a:extLst>
                <a:ext uri="{FF2B5EF4-FFF2-40B4-BE49-F238E27FC236}">
                  <a16:creationId xmlns:a16="http://schemas.microsoft.com/office/drawing/2014/main" id="{22219615-0C74-7310-73EE-D34827BBF194}"/>
                </a:ext>
              </a:extLst>
            </p:cNvPr>
            <p:cNvSpPr/>
            <p:nvPr/>
          </p:nvSpPr>
          <p:spPr>
            <a:xfrm>
              <a:off x="937535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grpSp>
      <p:pic>
        <p:nvPicPr>
          <p:cNvPr id="24" name="Grafik 23" descr="Aufwärtstrend Silhouette">
            <a:extLst>
              <a:ext uri="{FF2B5EF4-FFF2-40B4-BE49-F238E27FC236}">
                <a16:creationId xmlns:a16="http://schemas.microsoft.com/office/drawing/2014/main" id="{D2833045-84C2-F7A2-D95D-412FE9D5F39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5861" y="4614227"/>
            <a:ext cx="608374" cy="685800"/>
          </a:xfrm>
          <a:prstGeom prst="rect">
            <a:avLst/>
          </a:prstGeom>
        </p:spPr>
      </p:pic>
      <p:pic>
        <p:nvPicPr>
          <p:cNvPr id="25" name="Grafik 24" descr="Sonne Silhouette">
            <a:extLst>
              <a:ext uri="{FF2B5EF4-FFF2-40B4-BE49-F238E27FC236}">
                <a16:creationId xmlns:a16="http://schemas.microsoft.com/office/drawing/2014/main" id="{A687C68D-4C81-E163-46EE-02C79A1406E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0944" y="5639901"/>
            <a:ext cx="594000" cy="594000"/>
          </a:xfrm>
          <a:prstGeom prst="rect">
            <a:avLst/>
          </a:prstGeom>
        </p:spPr>
      </p:pic>
      <p:sp>
        <p:nvSpPr>
          <p:cNvPr id="30" name="Inhaltsplatzhalter 2">
            <a:extLst>
              <a:ext uri="{FF2B5EF4-FFF2-40B4-BE49-F238E27FC236}">
                <a16:creationId xmlns:a16="http://schemas.microsoft.com/office/drawing/2014/main" id="{7DCFABBD-A628-78A5-1663-E3ED20EB0D91}"/>
              </a:ext>
            </a:extLst>
          </p:cNvPr>
          <p:cNvSpPr txBox="1">
            <a:spLocks/>
          </p:cNvSpPr>
          <p:nvPr/>
        </p:nvSpPr>
        <p:spPr bwMode="auto">
          <a:xfrm>
            <a:off x="1292024" y="3531462"/>
            <a:ext cx="4516639" cy="1093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Weiterhin liegt die </a:t>
            </a:r>
            <a:r>
              <a:rPr lang="de-DE" b="1" kern="0" dirty="0"/>
              <a:t>Sorgfaltspflicht</a:t>
            </a:r>
            <a:r>
              <a:rPr lang="de-DE" kern="0" dirty="0"/>
              <a:t> für Nachhaltigkeitsbelange beim Unternehmen. Der Begriff wird auch in der europäischen Variante des Lieferkettensorgfaltspflichten-Gesetzes verwendet (Corporate Sustainability Due Dilligence Directive, CSDDD). </a:t>
            </a:r>
          </a:p>
        </p:txBody>
      </p:sp>
      <p:sp>
        <p:nvSpPr>
          <p:cNvPr id="31" name="Inhaltsplatzhalter 2">
            <a:extLst>
              <a:ext uri="{FF2B5EF4-FFF2-40B4-BE49-F238E27FC236}">
                <a16:creationId xmlns:a16="http://schemas.microsoft.com/office/drawing/2014/main" id="{1A484BAC-9EDE-DC30-5C2C-D58DAEAF105E}"/>
              </a:ext>
            </a:extLst>
          </p:cNvPr>
          <p:cNvSpPr txBox="1">
            <a:spLocks/>
          </p:cNvSpPr>
          <p:nvPr/>
        </p:nvSpPr>
        <p:spPr bwMode="auto">
          <a:xfrm>
            <a:off x="1305447" y="4614227"/>
            <a:ext cx="4469948" cy="830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Im Sinne einer </a:t>
            </a:r>
            <a:r>
              <a:rPr lang="de-DE" b="1" kern="0" dirty="0"/>
              <a:t>Zeitreihenbetrachtung</a:t>
            </a:r>
            <a:r>
              <a:rPr lang="de-DE" kern="0" dirty="0"/>
              <a:t> sind sowohl historische als auch aktuelle und zukünftige Werte zu berichten. Damit soll die Entwicklung transparent gemacht werden. </a:t>
            </a:r>
            <a:br>
              <a:rPr lang="de-DE" sz="1200" kern="0" dirty="0">
                <a:cs typeface="Arial"/>
              </a:rPr>
            </a:br>
            <a:endParaRPr lang="de-DE" kern="0" dirty="0"/>
          </a:p>
        </p:txBody>
      </p:sp>
      <p:sp>
        <p:nvSpPr>
          <p:cNvPr id="32" name="Inhaltsplatzhalter 2">
            <a:extLst>
              <a:ext uri="{FF2B5EF4-FFF2-40B4-BE49-F238E27FC236}">
                <a16:creationId xmlns:a16="http://schemas.microsoft.com/office/drawing/2014/main" id="{6EED4FC9-DA14-7104-F34F-67CC00543709}"/>
              </a:ext>
            </a:extLst>
          </p:cNvPr>
          <p:cNvSpPr txBox="1">
            <a:spLocks/>
          </p:cNvSpPr>
          <p:nvPr/>
        </p:nvSpPr>
        <p:spPr bwMode="auto">
          <a:xfrm>
            <a:off x="1284603" y="5629742"/>
            <a:ext cx="4724549" cy="830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Die Standards fordern </a:t>
            </a:r>
            <a:r>
              <a:rPr lang="de-DE" b="1" kern="0" dirty="0"/>
              <a:t>Transparenz</a:t>
            </a:r>
            <a:r>
              <a:rPr lang="de-DE" kern="0" dirty="0"/>
              <a:t> zu (Berechnungs-)Methoden, Kontext zur Einordnung. Die Prinzipien Vollständigkeit, Vergleichbarkeit und Überprüfbarkeit werden hier betont.</a:t>
            </a:r>
          </a:p>
        </p:txBody>
      </p:sp>
      <p:sp>
        <p:nvSpPr>
          <p:cNvPr id="6" name="Fußzeilenplatzhalter 3">
            <a:extLst>
              <a:ext uri="{FF2B5EF4-FFF2-40B4-BE49-F238E27FC236}">
                <a16:creationId xmlns:a16="http://schemas.microsoft.com/office/drawing/2014/main" id="{1BB77FC4-EC62-41F2-F260-47E8EC0511E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Textfeld 6">
            <a:extLst>
              <a:ext uri="{FF2B5EF4-FFF2-40B4-BE49-F238E27FC236}">
                <a16:creationId xmlns:a16="http://schemas.microsoft.com/office/drawing/2014/main" id="{7D1E7EC6-3B87-4426-7D21-CD8D49E911B5}"/>
              </a:ext>
            </a:extLst>
          </p:cNvPr>
          <p:cNvSpPr txBox="1"/>
          <p:nvPr/>
        </p:nvSpPr>
        <p:spPr>
          <a:xfrm>
            <a:off x="430364" y="1702549"/>
            <a:ext cx="5530981" cy="646331"/>
          </a:xfrm>
          <a:prstGeom prst="rect">
            <a:avLst/>
          </a:prstGeom>
          <a:noFill/>
        </p:spPr>
        <p:txBody>
          <a:bodyPr wrap="square" rtlCol="0">
            <a:spAutoFit/>
          </a:bodyPr>
          <a:lstStyle/>
          <a:p>
            <a:pPr algn="l"/>
            <a:r>
              <a:rPr lang="de-DE" sz="1200" b="1" u="sng" dirty="0"/>
              <a:t>ESRS 1 </a:t>
            </a:r>
            <a:r>
              <a:rPr lang="de-DE" sz="1200" dirty="0"/>
              <a:t>beschreibt die </a:t>
            </a:r>
            <a:r>
              <a:rPr lang="de-DE" sz="1200" b="1" dirty="0"/>
              <a:t>allgemeinen Anforderungen an die Erstellung und Darstellung nachhaltigkeitsbezogener Informationen</a:t>
            </a:r>
            <a:r>
              <a:rPr lang="de-DE" sz="1200" dirty="0"/>
              <a:t>, wie etwa die zugrunde liegenden Konzepte und Prinzipien: </a:t>
            </a:r>
          </a:p>
        </p:txBody>
      </p:sp>
      <p:sp>
        <p:nvSpPr>
          <p:cNvPr id="26" name="Rechteck 25">
            <a:extLst>
              <a:ext uri="{FF2B5EF4-FFF2-40B4-BE49-F238E27FC236}">
                <a16:creationId xmlns:a16="http://schemas.microsoft.com/office/drawing/2014/main" id="{C608C70C-EF72-874B-A522-F86D7B613C68}"/>
              </a:ext>
            </a:extLst>
          </p:cNvPr>
          <p:cNvSpPr/>
          <p:nvPr/>
        </p:nvSpPr>
        <p:spPr bwMode="auto">
          <a:xfrm>
            <a:off x="6278585" y="1702549"/>
            <a:ext cx="5587980" cy="4606176"/>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graphicFrame>
        <p:nvGraphicFramePr>
          <p:cNvPr id="33" name="Tabelle 5">
            <a:extLst>
              <a:ext uri="{FF2B5EF4-FFF2-40B4-BE49-F238E27FC236}">
                <a16:creationId xmlns:a16="http://schemas.microsoft.com/office/drawing/2014/main" id="{32566E41-19FA-1127-2F8A-B0EC23E12428}"/>
              </a:ext>
            </a:extLst>
          </p:cNvPr>
          <p:cNvGraphicFramePr>
            <a:graphicFrameLocks noGrp="1"/>
          </p:cNvGraphicFramePr>
          <p:nvPr/>
        </p:nvGraphicFramePr>
        <p:xfrm>
          <a:off x="6286006" y="2540438"/>
          <a:ext cx="5595483" cy="3697780"/>
        </p:xfrm>
        <a:graphic>
          <a:graphicData uri="http://schemas.openxmlformats.org/drawingml/2006/table">
            <a:tbl>
              <a:tblPr bandRow="1">
                <a:tableStyleId>{9D7B26C5-4107-4FEC-AEDC-1716B250A1EF}</a:tableStyleId>
              </a:tblPr>
              <a:tblGrid>
                <a:gridCol w="961560">
                  <a:extLst>
                    <a:ext uri="{9D8B030D-6E8A-4147-A177-3AD203B41FA5}">
                      <a16:colId xmlns:a16="http://schemas.microsoft.com/office/drawing/2014/main" val="2831701129"/>
                    </a:ext>
                  </a:extLst>
                </a:gridCol>
                <a:gridCol w="4633923">
                  <a:extLst>
                    <a:ext uri="{9D8B030D-6E8A-4147-A177-3AD203B41FA5}">
                      <a16:colId xmlns:a16="http://schemas.microsoft.com/office/drawing/2014/main" val="1613393804"/>
                    </a:ext>
                  </a:extLst>
                </a:gridCol>
              </a:tblGrid>
              <a:tr h="415003">
                <a:tc>
                  <a:txBody>
                    <a:bodyPr/>
                    <a:lstStyle/>
                    <a:p>
                      <a:r>
                        <a:rPr lang="de-DE" sz="1100" b="1" kern="1200" dirty="0">
                          <a:solidFill>
                            <a:srgbClr val="000000"/>
                          </a:solidFill>
                          <a:effectLst/>
                        </a:rPr>
                        <a:t>Kontext</a:t>
                      </a:r>
                      <a:endParaRPr lang="de-DE" sz="1100" b="1" dirty="0">
                        <a:solidFill>
                          <a:srgbClr val="000000"/>
                        </a:solidFill>
                        <a:latin typeface="+mj-lt"/>
                      </a:endParaRPr>
                    </a:p>
                  </a:txBody>
                  <a:tcPr marL="36000" marR="36000" marT="60960" marB="60960">
                    <a:lnL>
                      <a:noFill/>
                    </a:lnL>
                    <a:lnR>
                      <a:noFill/>
                    </a:lnR>
                    <a:lnT w="12700" cmpd="sng">
                      <a:noFill/>
                    </a:lnT>
                    <a:lnB>
                      <a:noFill/>
                    </a:lnB>
                    <a:lnTlToBr w="12700" cmpd="sng">
                      <a:noFill/>
                      <a:prstDash val="solid"/>
                    </a:lnTlToBr>
                    <a:lnBlToTr w="12700" cmpd="sng">
                      <a:noFill/>
                      <a:prstDash val="solid"/>
                    </a:lnBlToTr>
                  </a:tcPr>
                </a:tc>
                <a:tc>
                  <a:txBody>
                    <a:bodyPr/>
                    <a:lstStyle/>
                    <a:p>
                      <a:pPr marL="171450" lvl="0" indent="-171450" algn="l" defTabSz="914400" rtl="0" eaLnBrk="1" fontAlgn="base" latinLnBrk="0" hangingPunct="1">
                        <a:buFont typeface="Arial" panose="020B0604020202020204" pitchFamily="34" charset="0"/>
                        <a:buChar char="•"/>
                      </a:pPr>
                      <a:r>
                        <a:rPr lang="de-DE" sz="1100" strike="noStrike" kern="1200" dirty="0">
                          <a:solidFill>
                            <a:srgbClr val="000000"/>
                          </a:solidFill>
                        </a:rPr>
                        <a:t>Hintergrundinformation zum Nachhaltigkeitsbericht</a:t>
                      </a:r>
                    </a:p>
                    <a:p>
                      <a:pPr marL="171450" lvl="0" indent="-171450" algn="l" defTabSz="914400" rtl="0" eaLnBrk="1" fontAlgn="base" latinLnBrk="0" hangingPunct="1">
                        <a:buFont typeface="Arial" panose="020B0604020202020204" pitchFamily="34" charset="0"/>
                        <a:buChar char="•"/>
                      </a:pPr>
                      <a:r>
                        <a:rPr lang="de-DE" sz="1100" strike="noStrike" kern="1200" dirty="0">
                          <a:solidFill>
                            <a:srgbClr val="000000"/>
                          </a:solidFill>
                        </a:rPr>
                        <a:t>wichtige Kontextinformationen </a:t>
                      </a:r>
                      <a:endParaRPr lang="de-DE" sz="1100" strike="noStrike" kern="1200" dirty="0">
                        <a:solidFill>
                          <a:srgbClr val="000000"/>
                        </a:solidFill>
                        <a:latin typeface="+mj-lt"/>
                        <a:ea typeface="+mn-ea"/>
                        <a:cs typeface="+mn-cs"/>
                      </a:endParaRPr>
                    </a:p>
                  </a:txBody>
                  <a:tcPr marL="121920" marR="121920" marT="60960" marB="6096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22973512"/>
                  </a:ext>
                </a:extLst>
              </a:tr>
              <a:tr h="1466820">
                <a:tc>
                  <a:txBody>
                    <a:bodyPr/>
                    <a:lstStyle/>
                    <a:p>
                      <a:r>
                        <a:rPr lang="de-DE" sz="1100" b="1" dirty="0">
                          <a:solidFill>
                            <a:srgbClr val="000000"/>
                          </a:solidFill>
                        </a:rPr>
                        <a:t>Governance</a:t>
                      </a:r>
                      <a:endParaRPr lang="de-DE" sz="1100" b="1" dirty="0">
                        <a:solidFill>
                          <a:srgbClr val="000000"/>
                        </a:solidFill>
                        <a:latin typeface="+mj-lt"/>
                      </a:endParaRPr>
                    </a:p>
                  </a:txBody>
                  <a:tcPr marL="36000" marR="36000" marT="60960" marB="60960">
                    <a:lnL>
                      <a:noFill/>
                    </a:lnL>
                    <a:lnR>
                      <a:noFill/>
                    </a:lnR>
                    <a:lnT>
                      <a:noFill/>
                    </a:lnT>
                    <a:lnB>
                      <a:noFill/>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de-DE" sz="1100" strike="noStrike" dirty="0">
                          <a:solidFill>
                            <a:srgbClr val="000000"/>
                          </a:solidFill>
                        </a:rPr>
                        <a:t>Zusammensetzung und Nachhaltigkeitsexpertise der Verwaltungs-, Management- und Aufsichtsorgane</a:t>
                      </a:r>
                    </a:p>
                    <a:p>
                      <a:pPr marL="171450" indent="-171450">
                        <a:buFont typeface="Arial" panose="020B0604020202020204" pitchFamily="34" charset="0"/>
                        <a:buChar char="•"/>
                      </a:pPr>
                      <a:r>
                        <a:rPr lang="de-DE" sz="1100" strike="noStrike" dirty="0">
                          <a:solidFill>
                            <a:srgbClr val="000000"/>
                          </a:solidFill>
                        </a:rPr>
                        <a:t>Betrachtung von Nachhaltigkeitsbelangen durch die Aufsichtsorgane</a:t>
                      </a:r>
                    </a:p>
                    <a:p>
                      <a:pPr marL="171450" indent="-171450">
                        <a:buFont typeface="Arial" panose="020B0604020202020204" pitchFamily="34" charset="0"/>
                        <a:buChar char="•"/>
                      </a:pPr>
                      <a:r>
                        <a:rPr lang="de-DE" sz="1100" strike="noStrike" dirty="0">
                          <a:solidFill>
                            <a:srgbClr val="000000"/>
                          </a:solidFill>
                        </a:rPr>
                        <a:t>Integration von nachhaltigkeitsbezogener Leistung in Anreizsysteme</a:t>
                      </a:r>
                    </a:p>
                    <a:p>
                      <a:pPr marL="171450" indent="-171450">
                        <a:buFont typeface="Arial" panose="020B0604020202020204" pitchFamily="34" charset="0"/>
                        <a:buChar char="•"/>
                      </a:pPr>
                      <a:r>
                        <a:rPr lang="de-DE" sz="1100" strike="noStrike" dirty="0">
                          <a:solidFill>
                            <a:srgbClr val="000000"/>
                          </a:solidFill>
                        </a:rPr>
                        <a:t>Erklärung zu Due-Diligence für Nachhaltigkeitsbelange</a:t>
                      </a:r>
                    </a:p>
                    <a:p>
                      <a:pPr marL="171450" indent="-171450">
                        <a:buFont typeface="Arial" panose="020B0604020202020204" pitchFamily="34" charset="0"/>
                        <a:buChar char="•"/>
                      </a:pPr>
                      <a:r>
                        <a:rPr lang="de-DE" sz="1100" strike="noStrike" dirty="0">
                          <a:solidFill>
                            <a:srgbClr val="000000"/>
                          </a:solidFill>
                        </a:rPr>
                        <a:t>Risikomanagement und interne Kontrolle der Nachhaltigkeitsberichterstattung</a:t>
                      </a:r>
                      <a:endParaRPr lang="de-DE" sz="1100" strike="noStrike" dirty="0">
                        <a:solidFill>
                          <a:srgbClr val="000000"/>
                        </a:solidFill>
                        <a:latin typeface="+mj-lt"/>
                      </a:endParaRPr>
                    </a:p>
                  </a:txBody>
                  <a:tcPr marL="121920" marR="121920" marT="60960" marB="6096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661873058"/>
                  </a:ext>
                </a:extLst>
              </a:tr>
              <a:tr h="1316560">
                <a:tc>
                  <a:txBody>
                    <a:bodyPr/>
                    <a:lstStyle/>
                    <a:p>
                      <a:pPr marL="0" algn="l" defTabSz="914400" rtl="0" eaLnBrk="1" latinLnBrk="0" hangingPunct="1"/>
                      <a:r>
                        <a:rPr lang="de-DE" sz="1100" b="1" kern="1200" dirty="0">
                          <a:solidFill>
                            <a:srgbClr val="000000"/>
                          </a:solidFill>
                        </a:rPr>
                        <a:t>Strategie</a:t>
                      </a:r>
                      <a:endParaRPr lang="de-DE" sz="1100" b="1" kern="1200" dirty="0">
                        <a:solidFill>
                          <a:srgbClr val="000000"/>
                        </a:solidFill>
                        <a:latin typeface="+mj-lt"/>
                        <a:ea typeface="+mn-ea"/>
                        <a:cs typeface="+mn-cs"/>
                      </a:endParaRPr>
                    </a:p>
                  </a:txBody>
                  <a:tcPr marL="36000" marR="36000" marT="60960" marB="60960">
                    <a:lnL>
                      <a:noFill/>
                    </a:lnL>
                    <a:lnR>
                      <a:noFill/>
                    </a:lnR>
                    <a:lnT>
                      <a:noFill/>
                    </a:lnT>
                    <a:lnB>
                      <a:noFill/>
                    </a:lnB>
                    <a:lnTlToBr w="12700" cmpd="sng">
                      <a:noFill/>
                      <a:prstDash val="solid"/>
                    </a:lnTlToBr>
                    <a:lnBlToTr w="12700" cmpd="sng">
                      <a:noFill/>
                      <a:prstDash val="solid"/>
                    </a:lnBlToTr>
                  </a:tcPr>
                </a:tc>
                <a:tc>
                  <a:txBody>
                    <a:bodyPr/>
                    <a:lstStyle/>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Marktposition, Strategie, Geschäftsmodell und Wertschöpfungskette</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Interessen und Ansichten der Stakeholder (inkl. Zweck der Stakeholder-Beteiligung und Berücksichtigung der Ergebnisse in Wesentlichkeitsanalyse und/oder Due Diligence sowie in Unternehmensstrategie und/oder Geschäftsmodell)</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Wesentliche Auswirkungen, Risiken und Chancen und deren Zusammenspiel mit Strategie und Geschäftsmodell</a:t>
                      </a:r>
                      <a:endParaRPr lang="de-DE" sz="1100" strike="noStrike" kern="1200" dirty="0">
                        <a:solidFill>
                          <a:srgbClr val="000000"/>
                        </a:solidFill>
                        <a:latin typeface="+mj-lt"/>
                        <a:ea typeface="+mn-ea"/>
                        <a:cs typeface="+mn-cs"/>
                      </a:endParaRPr>
                    </a:p>
                  </a:txBody>
                  <a:tcPr marL="121920" marR="121920" marT="60960" marB="6096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71166345"/>
                  </a:ext>
                </a:extLst>
              </a:tr>
              <a:tr h="415003">
                <a:tc>
                  <a:txBody>
                    <a:bodyPr/>
                    <a:lstStyle/>
                    <a:p>
                      <a:pPr marL="0" algn="l" defTabSz="914400" rtl="0" eaLnBrk="1" latinLnBrk="0" hangingPunct="1"/>
                      <a:r>
                        <a:rPr lang="de-DE" sz="1100" b="1" kern="1200" dirty="0">
                          <a:solidFill>
                            <a:srgbClr val="000000"/>
                          </a:solidFill>
                        </a:rPr>
                        <a:t>Management</a:t>
                      </a:r>
                      <a:endParaRPr lang="de-DE" sz="1100" b="1" kern="1200" dirty="0">
                        <a:solidFill>
                          <a:srgbClr val="000000"/>
                        </a:solidFill>
                        <a:latin typeface="+mj-lt"/>
                        <a:ea typeface="+mn-ea"/>
                        <a:cs typeface="+mn-cs"/>
                      </a:endParaRPr>
                    </a:p>
                  </a:txBody>
                  <a:tcPr marL="36000" marR="36000" marT="60960" marB="60960">
                    <a:lnL>
                      <a:noFill/>
                    </a:lnL>
                    <a:lnR>
                      <a:noFill/>
                    </a:lnR>
                    <a:lnT>
                      <a:noFill/>
                    </a:lnT>
                    <a:lnB w="12700" cmpd="sng">
                      <a:noFill/>
                    </a:lnB>
                    <a:lnTlToBr w="12700" cmpd="sng">
                      <a:noFill/>
                      <a:prstDash val="solid"/>
                    </a:lnTlToBr>
                    <a:lnBlToTr w="12700" cmpd="sng">
                      <a:noFill/>
                      <a:prstDash val="solid"/>
                    </a:lnBlToTr>
                  </a:tcPr>
                </a:tc>
                <a:tc>
                  <a:txBody>
                    <a:bodyPr/>
                    <a:lstStyle/>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Offenlegungen zur Wesentlichkeitsanalyse (Vorgehen)</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Berücksichtigte ESRS-Offenlegungsanforderungen</a:t>
                      </a:r>
                      <a:endParaRPr lang="de-DE" sz="1100" strike="noStrike" kern="1200" dirty="0">
                        <a:solidFill>
                          <a:srgbClr val="000000"/>
                        </a:solidFill>
                        <a:latin typeface="+mj-lt"/>
                        <a:ea typeface="+mn-ea"/>
                        <a:cs typeface="+mn-cs"/>
                      </a:endParaRPr>
                    </a:p>
                  </a:txBody>
                  <a:tcPr marL="121920" marR="121920" marT="60960" marB="60960">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34747658"/>
                  </a:ext>
                </a:extLst>
              </a:tr>
            </a:tbl>
          </a:graphicData>
        </a:graphic>
      </p:graphicFrame>
      <p:sp>
        <p:nvSpPr>
          <p:cNvPr id="27" name="Textfeld 26">
            <a:extLst>
              <a:ext uri="{FF2B5EF4-FFF2-40B4-BE49-F238E27FC236}">
                <a16:creationId xmlns:a16="http://schemas.microsoft.com/office/drawing/2014/main" id="{A6DB7C5E-8975-3614-09E2-52C345D62F4D}"/>
              </a:ext>
            </a:extLst>
          </p:cNvPr>
          <p:cNvSpPr txBox="1"/>
          <p:nvPr/>
        </p:nvSpPr>
        <p:spPr>
          <a:xfrm>
            <a:off x="6278584" y="1709441"/>
            <a:ext cx="5530981" cy="830997"/>
          </a:xfrm>
          <a:prstGeom prst="rect">
            <a:avLst/>
          </a:prstGeom>
          <a:noFill/>
        </p:spPr>
        <p:txBody>
          <a:bodyPr wrap="square" rtlCol="0">
            <a:spAutoFit/>
          </a:bodyPr>
          <a:lstStyle/>
          <a:p>
            <a:pPr algn="l"/>
            <a:r>
              <a:rPr lang="de-DE" sz="1200" b="1" u="sng" dirty="0"/>
              <a:t>ESRS 2 </a:t>
            </a:r>
            <a:r>
              <a:rPr lang="de-DE" sz="1200" dirty="0"/>
              <a:t>legt </a:t>
            </a:r>
            <a:r>
              <a:rPr lang="de-DE" sz="1200" b="1" dirty="0" err="1"/>
              <a:t>Angabepflichten</a:t>
            </a:r>
            <a:r>
              <a:rPr lang="de-DE" sz="1200" dirty="0"/>
              <a:t> fest, die das Unternehmen auf einer allgemeinen Ebene in Bezug auf alle wesentlichen Nachhaltigkeitsaspekte vorlegen muss. Darunter die folgenden:  </a:t>
            </a:r>
          </a:p>
          <a:p>
            <a:pPr algn="l"/>
            <a:endParaRPr lang="de-DE" sz="1200" dirty="0"/>
          </a:p>
        </p:txBody>
      </p:sp>
    </p:spTree>
    <p:extLst>
      <p:ext uri="{BB962C8B-B14F-4D97-AF65-F5344CB8AC3E}">
        <p14:creationId xmlns:p14="http://schemas.microsoft.com/office/powerpoint/2010/main" val="226310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E6FC91-A167-6650-4EE0-CE65F5BAD137}"/>
              </a:ext>
            </a:extLst>
          </p:cNvPr>
          <p:cNvSpPr>
            <a:spLocks noGrp="1"/>
          </p:cNvSpPr>
          <p:nvPr>
            <p:ph type="title"/>
          </p:nvPr>
        </p:nvSpPr>
        <p:spPr/>
        <p:txBody>
          <a:bodyPr/>
          <a:lstStyle/>
          <a:p>
            <a:r>
              <a:rPr lang="de-DE" dirty="0"/>
              <a:t>Schnittstellen zu etablierten Standards</a:t>
            </a:r>
          </a:p>
        </p:txBody>
      </p:sp>
      <p:sp>
        <p:nvSpPr>
          <p:cNvPr id="5" name="Foliennummernplatzhalter 4">
            <a:extLst>
              <a:ext uri="{FF2B5EF4-FFF2-40B4-BE49-F238E27FC236}">
                <a16:creationId xmlns:a16="http://schemas.microsoft.com/office/drawing/2014/main" id="{BD364FA6-548A-B48F-3999-BCD6AE134DD0}"/>
              </a:ext>
            </a:extLst>
          </p:cNvPr>
          <p:cNvSpPr>
            <a:spLocks noGrp="1"/>
          </p:cNvSpPr>
          <p:nvPr>
            <p:ph type="sldNum" sz="quarter" idx="4"/>
          </p:nvPr>
        </p:nvSpPr>
        <p:spPr/>
        <p:txBody>
          <a:bodyPr/>
          <a:lstStyle/>
          <a:p>
            <a:fld id="{894680D0-7A83-433A-9719-C4143F27F647}" type="slidenum">
              <a:rPr lang="de-DE" smtClean="0"/>
              <a:pPr/>
              <a:t>9</a:t>
            </a:fld>
            <a:endParaRPr lang="de-DE" dirty="0"/>
          </a:p>
        </p:txBody>
      </p:sp>
      <p:sp>
        <p:nvSpPr>
          <p:cNvPr id="15" name="Fußzeilenplatzhalter 3">
            <a:extLst>
              <a:ext uri="{FF2B5EF4-FFF2-40B4-BE49-F238E27FC236}">
                <a16:creationId xmlns:a16="http://schemas.microsoft.com/office/drawing/2014/main" id="{C1776998-62DA-AF2E-07B5-71A73557675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8" name="Textfeld 37">
            <a:extLst>
              <a:ext uri="{FF2B5EF4-FFF2-40B4-BE49-F238E27FC236}">
                <a16:creationId xmlns:a16="http://schemas.microsoft.com/office/drawing/2014/main" id="{0BEF2C42-47A9-2DB0-A282-C3B0E99F68EC}"/>
              </a:ext>
            </a:extLst>
          </p:cNvPr>
          <p:cNvSpPr txBox="1"/>
          <p:nvPr/>
        </p:nvSpPr>
        <p:spPr>
          <a:xfrm>
            <a:off x="467693" y="1540903"/>
            <a:ext cx="11256615" cy="830997"/>
          </a:xfrm>
          <a:prstGeom prst="rect">
            <a:avLst/>
          </a:prstGeom>
          <a:noFill/>
        </p:spPr>
        <p:txBody>
          <a:bodyPr wrap="square" rtlCol="0">
            <a:spAutoFit/>
          </a:bodyPr>
          <a:lstStyle/>
          <a:p>
            <a:pPr algn="l"/>
            <a:r>
              <a:rPr lang="de-DE" sz="1200" dirty="0">
                <a:latin typeface="+mn-lt"/>
                <a:ea typeface="+mn-ea"/>
              </a:rPr>
              <a:t>Bislang haben Unternehmen oftmals nach freiwilligen Nachhaltigkeitsberichterstattungsstandards, wie die </a:t>
            </a:r>
            <a:r>
              <a:rPr lang="de-DE" sz="1200" b="1" dirty="0">
                <a:latin typeface="+mn-lt"/>
                <a:ea typeface="+mn-ea"/>
              </a:rPr>
              <a:t>Global Reporting Initiative (GRI)</a:t>
            </a:r>
            <a:r>
              <a:rPr lang="de-DE" sz="1200" dirty="0">
                <a:latin typeface="+mn-lt"/>
                <a:ea typeface="+mn-ea"/>
              </a:rPr>
              <a:t> und dem </a:t>
            </a:r>
            <a:r>
              <a:rPr lang="de-DE" sz="1200" b="1" dirty="0">
                <a:latin typeface="+mn-lt"/>
                <a:ea typeface="+mn-ea"/>
              </a:rPr>
              <a:t>Deutschen Nachhaltigkeitskodex (DNK)</a:t>
            </a:r>
            <a:r>
              <a:rPr lang="de-DE" sz="1200" dirty="0">
                <a:latin typeface="+mn-lt"/>
                <a:ea typeface="+mn-ea"/>
              </a:rPr>
              <a:t> berichtet. Beide Standards haben angekündigt eine Anpassung an die Vorgaben der CSRD vorzunehmen. </a:t>
            </a:r>
            <a:r>
              <a:rPr lang="de-DE" sz="1200" kern="0" dirty="0">
                <a:latin typeface="+mj-lt"/>
                <a:ea typeface="+mn-ea"/>
              </a:rPr>
              <a:t>Als DNK- oder GRI-Berichterstatter sind Sie somit gut auf die Berichterstattung nach CSRD vorbereitet. Im folgenden wird anhand des DNK aufgezeigt, was es zu beachten gilt:</a:t>
            </a:r>
          </a:p>
          <a:p>
            <a:pPr algn="l"/>
            <a:endParaRPr lang="de-DE" sz="1200" dirty="0">
              <a:latin typeface="+mn-lt"/>
              <a:ea typeface="+mn-ea"/>
            </a:endParaRPr>
          </a:p>
        </p:txBody>
      </p:sp>
      <p:sp>
        <p:nvSpPr>
          <p:cNvPr id="4" name="Sprechblase: rechteckig mit abgerundeten Ecken 3">
            <a:extLst>
              <a:ext uri="{FF2B5EF4-FFF2-40B4-BE49-F238E27FC236}">
                <a16:creationId xmlns:a16="http://schemas.microsoft.com/office/drawing/2014/main" id="{6D3EC1D3-101F-46BB-40D3-B643AF75A089}"/>
              </a:ext>
            </a:extLst>
          </p:cNvPr>
          <p:cNvSpPr/>
          <p:nvPr/>
        </p:nvSpPr>
        <p:spPr>
          <a:xfrm>
            <a:off x="551384" y="5573596"/>
            <a:ext cx="3313408" cy="547737"/>
          </a:xfrm>
          <a:prstGeom prst="wedgeRoundRectCallout">
            <a:avLst>
              <a:gd name="adj1" fmla="val -21809"/>
              <a:gd name="adj2" fmla="val -7331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latin typeface="+mj-lt"/>
              </a:rPr>
              <a:t>Auch GRI zeigt Unterschiede auf. Siehe dazu weitere Informationen </a:t>
            </a:r>
            <a:r>
              <a:rPr lang="de-DE" sz="1200" kern="0" dirty="0">
                <a:solidFill>
                  <a:schemeClr val="tx1"/>
                </a:solidFill>
                <a:latin typeface="+mj-lt"/>
                <a:hlinkClick r:id="rId2" action="ppaction://hlinksldjump">
                  <a:extLst>
                    <a:ext uri="{A12FA001-AC4F-418D-AE19-62706E023703}">
                      <ahyp:hlinkClr xmlns:ahyp="http://schemas.microsoft.com/office/drawing/2018/hyperlinkcolor" val="tx"/>
                    </a:ext>
                  </a:extLst>
                </a:hlinkClick>
              </a:rPr>
              <a:t>in den Ressourcen</a:t>
            </a:r>
            <a:r>
              <a:rPr lang="de-DE" sz="1200" kern="0" dirty="0">
                <a:solidFill>
                  <a:schemeClr val="tx1"/>
                </a:solidFill>
                <a:latin typeface="+mj-lt"/>
              </a:rPr>
              <a:t>.  </a:t>
            </a:r>
          </a:p>
        </p:txBody>
      </p:sp>
      <p:sp>
        <p:nvSpPr>
          <p:cNvPr id="42" name="Rechteck 41">
            <a:extLst>
              <a:ext uri="{FF2B5EF4-FFF2-40B4-BE49-F238E27FC236}">
                <a16:creationId xmlns:a16="http://schemas.microsoft.com/office/drawing/2014/main" id="{8774C671-EEEB-85E0-E9AF-C9884D587AED}"/>
              </a:ext>
            </a:extLst>
          </p:cNvPr>
          <p:cNvSpPr/>
          <p:nvPr/>
        </p:nvSpPr>
        <p:spPr bwMode="auto">
          <a:xfrm>
            <a:off x="8458553" y="2325138"/>
            <a:ext cx="3349447" cy="3796195"/>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Informieren Sie die Geschäfts-                 führung und das Projektteam über                   die neuen Anforderungen an die Nachhaltigkeitsberichterstattung.</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Erstellen Sie eine Gap-Analyse: Welche Inhalte fehlen Ihnen für die ESRS-Berichterstattung? Wo müssen Sie nacharbeiten?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Führen Sie entlang der Vorgaben der ESRS eine doppelte Wesentlichkeitsanalyse durch. Binden Sie dabei nach Möglichkeit Interessenträger direkt mit ein.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Verfolgen Sie die Neuerungen auf der DNK-Website. Der Standard wird an die neuen Anforderungen angepasst und bietet Hilfestellung. </a:t>
            </a:r>
          </a:p>
        </p:txBody>
      </p:sp>
      <p:pic>
        <p:nvPicPr>
          <p:cNvPr id="43" name="Inhaltsplatzhalter 5" descr="Klemmbrett teilweise angekreuzt mit einfarbiger Füllung">
            <a:extLst>
              <a:ext uri="{FF2B5EF4-FFF2-40B4-BE49-F238E27FC236}">
                <a16:creationId xmlns:a16="http://schemas.microsoft.com/office/drawing/2014/main" id="{B3D4FFB2-0268-1440-4AD8-027FCA8242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10995916" y="2494997"/>
            <a:ext cx="831977" cy="755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Rechteck: abgerundete Ecken 43">
            <a:extLst>
              <a:ext uri="{FF2B5EF4-FFF2-40B4-BE49-F238E27FC236}">
                <a16:creationId xmlns:a16="http://schemas.microsoft.com/office/drawing/2014/main" id="{DB7028C5-AF60-204D-6537-C02A5BCD1780}"/>
              </a:ext>
            </a:extLst>
          </p:cNvPr>
          <p:cNvSpPr/>
          <p:nvPr/>
        </p:nvSpPr>
        <p:spPr bwMode="auto">
          <a:xfrm>
            <a:off x="529098" y="2325138"/>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Wesentlichkeit</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a:ln>
                  <a:noFill/>
                </a:ln>
                <a:solidFill>
                  <a:schemeClr val="tx1"/>
                </a:solidFill>
                <a:effectLst/>
                <a:latin typeface="Arial" charset="0"/>
                <a:ea typeface="ＭＳ Ｐゴシック" charset="-128"/>
              </a:rPr>
              <a:t>ESRS und DNK eint die zwei Perspektiven inside-out und outside-in der Wesentlichkeit. </a:t>
            </a:r>
            <a:r>
              <a:rPr lang="de-DE" sz="1200" dirty="0">
                <a:solidFill>
                  <a:schemeClr val="tx1"/>
                </a:solidFill>
                <a:latin typeface="Arial" charset="0"/>
                <a:ea typeface="ＭＳ Ｐゴシック" charset="-128"/>
              </a:rPr>
              <a:t>Nach ESRS müssen zunächst </a:t>
            </a:r>
            <a:r>
              <a:rPr kumimoji="0" lang="de-DE" sz="1200" b="0" i="0" u="none" strike="noStrike" cap="none" normalizeH="0" baseline="0" dirty="0">
                <a:ln>
                  <a:noFill/>
                </a:ln>
                <a:solidFill>
                  <a:schemeClr val="tx1"/>
                </a:solidFill>
                <a:effectLst/>
                <a:latin typeface="Arial" charset="0"/>
                <a:ea typeface="ＭＳ Ｐゴシック" charset="-128"/>
              </a:rPr>
              <a:t>positive &amp; negative Auswirkungen sowie Chancen &amp; Risiken in Bezug auf Nachhaltigkeit analysiert werden.</a:t>
            </a:r>
          </a:p>
        </p:txBody>
      </p:sp>
      <p:sp>
        <p:nvSpPr>
          <p:cNvPr id="45" name="Rechteck: abgerundete Ecken 44">
            <a:extLst>
              <a:ext uri="{FF2B5EF4-FFF2-40B4-BE49-F238E27FC236}">
                <a16:creationId xmlns:a16="http://schemas.microsoft.com/office/drawing/2014/main" id="{5F833B89-7740-2496-87E1-705AE025B3E3}"/>
              </a:ext>
            </a:extLst>
          </p:cNvPr>
          <p:cNvSpPr/>
          <p:nvPr/>
        </p:nvSpPr>
        <p:spPr bwMode="auto">
          <a:xfrm>
            <a:off x="4395046" y="2328700"/>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Datenpunkte</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chemeClr val="tx1"/>
                </a:solidFill>
                <a:effectLst/>
                <a:uLnTx/>
                <a:uFillTx/>
                <a:latin typeface="+mj-lt"/>
                <a:ea typeface="+mn-ea"/>
                <a:cs typeface="+mn-cs"/>
              </a:rPr>
              <a:t>Zu den wesentlichen Themen sind im ESRS Daten-punkte zu berichten. Im Vergleich zu den DNK-Leistungs-indikatoren gibt es Parallelen</a:t>
            </a:r>
            <a:r>
              <a:rPr lang="de-DE" sz="1200" kern="0" dirty="0">
                <a:solidFill>
                  <a:schemeClr val="tx1"/>
                </a:solidFill>
                <a:latin typeface="+mj-lt"/>
              </a:rPr>
              <a:t>, aber auch</a:t>
            </a:r>
            <a:r>
              <a:rPr kumimoji="0" lang="de-DE" sz="1200" b="0" i="0" u="none" strike="noStrike" kern="0" cap="none" spc="0" normalizeH="0" baseline="0" noProof="0" dirty="0">
                <a:ln>
                  <a:noFill/>
                </a:ln>
                <a:solidFill>
                  <a:schemeClr val="tx1"/>
                </a:solidFill>
                <a:effectLst/>
                <a:uLnTx/>
                <a:uFillTx/>
                <a:latin typeface="+mj-lt"/>
                <a:ea typeface="+mn-ea"/>
                <a:cs typeface="+mn-cs"/>
              </a:rPr>
              <a:t> neue Anforderungen.</a:t>
            </a:r>
          </a:p>
        </p:txBody>
      </p:sp>
      <p:sp>
        <p:nvSpPr>
          <p:cNvPr id="46" name="Rechteck: abgerundete Ecken 45">
            <a:extLst>
              <a:ext uri="{FF2B5EF4-FFF2-40B4-BE49-F238E27FC236}">
                <a16:creationId xmlns:a16="http://schemas.microsoft.com/office/drawing/2014/main" id="{8DA9E07E-152A-B664-E668-224383A3AF30}"/>
              </a:ext>
            </a:extLst>
          </p:cNvPr>
          <p:cNvSpPr/>
          <p:nvPr/>
        </p:nvSpPr>
        <p:spPr bwMode="auto">
          <a:xfrm>
            <a:off x="6328020" y="2316124"/>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(Unter-)Themen</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chemeClr val="tx1"/>
                </a:solidFill>
                <a:effectLst/>
                <a:uLnTx/>
                <a:uFillTx/>
                <a:latin typeface="+mj-lt"/>
                <a:ea typeface="+mn-ea"/>
                <a:cs typeface="+mn-cs"/>
              </a:rPr>
              <a:t>Die Unterglied-erung in Umwelt, Soziales und Governance ist in DNK und ESRS ähnlich. Mit 73 Unterunterthemen sind die ESRS deutlich breiter als </a:t>
            </a:r>
            <a:r>
              <a:rPr lang="de-DE" sz="1200" kern="0" dirty="0">
                <a:solidFill>
                  <a:schemeClr val="tx1"/>
                </a:solidFill>
                <a:latin typeface="+mj-lt"/>
              </a:rPr>
              <a:t>die Kriterien 11 bis 20 im DNK.</a:t>
            </a:r>
            <a:endParaRPr kumimoji="0" lang="de-DE" sz="1200" b="0" i="0" u="none" strike="noStrike" kern="0" cap="none" spc="0" normalizeH="0" baseline="0" noProof="0" dirty="0">
              <a:ln>
                <a:noFill/>
              </a:ln>
              <a:solidFill>
                <a:schemeClr val="tx1"/>
              </a:solidFill>
              <a:effectLst/>
              <a:uLnTx/>
              <a:uFillTx/>
              <a:latin typeface="+mj-lt"/>
              <a:ea typeface="+mn-ea"/>
              <a:cs typeface="+mn-cs"/>
            </a:endParaRPr>
          </a:p>
        </p:txBody>
      </p:sp>
      <p:sp>
        <p:nvSpPr>
          <p:cNvPr id="47" name="Rechteck: abgerundete Ecken 46">
            <a:extLst>
              <a:ext uri="{FF2B5EF4-FFF2-40B4-BE49-F238E27FC236}">
                <a16:creationId xmlns:a16="http://schemas.microsoft.com/office/drawing/2014/main" id="{61075122-AB9F-8291-2D56-02C16DCBFB2B}"/>
              </a:ext>
            </a:extLst>
          </p:cNvPr>
          <p:cNvSpPr/>
          <p:nvPr/>
        </p:nvSpPr>
        <p:spPr bwMode="auto">
          <a:xfrm>
            <a:off x="2462072" y="2316124"/>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Interessen</a:t>
            </a:r>
            <a:r>
              <a:rPr lang="de-DE" sz="1100" b="1" dirty="0">
                <a:solidFill>
                  <a:schemeClr val="tx1"/>
                </a:solidFill>
                <a:latin typeface="Arial" charset="0"/>
                <a:ea typeface="ＭＳ Ｐゴシック" charset="-128"/>
              </a:rPr>
              <a:t>träger</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a:ln>
                  <a:noFill/>
                </a:ln>
                <a:solidFill>
                  <a:schemeClr val="tx1"/>
                </a:solidFill>
                <a:effectLst/>
                <a:latin typeface="Arial" charset="0"/>
                <a:ea typeface="ＭＳ Ｐゴシック" charset="-128"/>
              </a:rPr>
              <a:t>Interessenträger, wie sie die ESRS nennen, sollen bei der Wesentlich-keitsbestimmung einbezogen werden. Unter Kriterium 9 im DNK wurden die hier „Anspruchs-gruppen“ beschrieben. </a:t>
            </a:r>
          </a:p>
        </p:txBody>
      </p:sp>
    </p:spTree>
    <p:extLst>
      <p:ext uri="{BB962C8B-B14F-4D97-AF65-F5344CB8AC3E}">
        <p14:creationId xmlns:p14="http://schemas.microsoft.com/office/powerpoint/2010/main" val="2181901609"/>
      </p:ext>
    </p:extLst>
  </p:cSld>
  <p:clrMapOvr>
    <a:masterClrMapping/>
  </p:clrMapOvr>
</p:sld>
</file>

<file path=ppt/theme/theme1.xml><?xml version="1.0" encoding="utf-8"?>
<a:theme xmlns:a="http://schemas.openxmlformats.org/drawingml/2006/main" name="LfU-Präsentation">
  <a:themeElements>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e6efa48-d448-4a85-90db-77da111350c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6A83DD199AF8F408CDF5BEFBA0A5667" ma:contentTypeVersion="7" ma:contentTypeDescription="Ein neues Dokument erstellen." ma:contentTypeScope="" ma:versionID="0c71984dee72181eef613cf3d4512b08">
  <xsd:schema xmlns:xsd="http://www.w3.org/2001/XMLSchema" xmlns:xs="http://www.w3.org/2001/XMLSchema" xmlns:p="http://schemas.microsoft.com/office/2006/metadata/properties" xmlns:ns3="ee6efa48-d448-4a85-90db-77da111350ca" targetNamespace="http://schemas.microsoft.com/office/2006/metadata/properties" ma:root="true" ma:fieldsID="fdec3448e6bdbcbe79017d1e43cd9ca1" ns3:_="">
    <xsd:import namespace="ee6efa48-d448-4a85-90db-77da111350ca"/>
    <xsd:element name="properties">
      <xsd:complexType>
        <xsd:sequence>
          <xsd:element name="documentManagement">
            <xsd:complexType>
              <xsd:all>
                <xsd:element ref="ns3:_activity" minOccurs="0"/>
                <xsd:element ref="ns3:MediaServiceMetadata" minOccurs="0"/>
                <xsd:element ref="ns3:MediaServiceFastMetadata" minOccurs="0"/>
                <xsd:element ref="ns3:MediaServiceObjectDetectorVersions"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efa48-d448-4a85-90db-77da111350ca"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DB00AB-646A-44DE-9499-E30A37F21A45}">
  <ds:schemaRefs>
    <ds:schemaRef ds:uri="ee6efa48-d448-4a85-90db-77da111350ca"/>
    <ds:schemaRef ds:uri="http://purl.org/dc/elements/1.1/"/>
    <ds:schemaRef ds:uri="http://schemas.microsoft.com/office/2006/documentManagement/types"/>
    <ds:schemaRef ds:uri="http://schemas.microsoft.com/office/infopath/2007/PartnerControls"/>
    <ds:schemaRef ds:uri="http://www.w3.org/XML/1998/namespace"/>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0B3D60C-87C7-4133-BB9A-C8783C1EB7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efa48-d448-4a85-90db-77da111350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3D6C0F-D6F4-4EED-884B-E3AFA80720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LfU-Lawinenwarnzentrale_16_9</Template>
  <TotalTime>0</TotalTime>
  <Words>6674</Words>
  <Application>Microsoft Office PowerPoint</Application>
  <PresentationFormat>Breitbild</PresentationFormat>
  <Paragraphs>603</Paragraphs>
  <Slides>26</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26</vt:i4>
      </vt:variant>
    </vt:vector>
  </HeadingPairs>
  <TitlesOfParts>
    <vt:vector size="31" baseType="lpstr">
      <vt:lpstr>Arial</vt:lpstr>
      <vt:lpstr>Calibri</vt:lpstr>
      <vt:lpstr>Courier New</vt:lpstr>
      <vt:lpstr>Wingdings</vt:lpstr>
      <vt:lpstr>LfU-Präsentation</vt:lpstr>
      <vt:lpstr>PowerPoint-Präsentation</vt:lpstr>
      <vt:lpstr>Handlungshilfe „10 Schritte zur CSRD“</vt:lpstr>
      <vt:lpstr>10 Schritte zur CSRD</vt:lpstr>
      <vt:lpstr>Betroffenheit prüfen</vt:lpstr>
      <vt:lpstr>Verantwortlichkeiten definieren und Rollen festlegen</vt:lpstr>
      <vt:lpstr>Corporate Sustainability Reporting Directive (CSRD)</vt:lpstr>
      <vt:lpstr>Corporate Sustainability Reporting Directive (CSRD)</vt:lpstr>
      <vt:lpstr>Generelle Standards: ESRS 1 und ESRS 2</vt:lpstr>
      <vt:lpstr>Schnittstellen zu etablierten Standards</vt:lpstr>
      <vt:lpstr>Status quo erheben  </vt:lpstr>
      <vt:lpstr>Interessenträger identifizieren</vt:lpstr>
      <vt:lpstr>Interessenträger analysieren und einbinden</vt:lpstr>
      <vt:lpstr>PowerPoint-Präsentation</vt:lpstr>
      <vt:lpstr>Durchführung der Wesentlichkeitsanalyse</vt:lpstr>
      <vt:lpstr>Anforderungen an die Wesentlichkeitsanalyse nach ESRS </vt:lpstr>
      <vt:lpstr>Wesentliche Themen als Basis für die Zielformulierung </vt:lpstr>
      <vt:lpstr>Wirksame operative Ziele definieren</vt:lpstr>
      <vt:lpstr>Wirksame operative Ziele definieren</vt:lpstr>
      <vt:lpstr>Daten entlang der wesentlichen Themen erheben</vt:lpstr>
      <vt:lpstr>Systematische Datenerfassung</vt:lpstr>
      <vt:lpstr>Berichterstattung nach CSRD/ESRS</vt:lpstr>
      <vt:lpstr>Von EMAS zur CSRD-Berichterstattung</vt:lpstr>
      <vt:lpstr>Nachhaltigkeitsmanagementsystem dauerhaft etablieren</vt:lpstr>
      <vt:lpstr>Nachhaltigkeitskommunikation intern und extern </vt:lpstr>
      <vt:lpstr>Übersicht der Ressourcen</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Handlungshilfe: 10 Schritte zur CSRD – Der grüne Faden zur Nachhaltigkeitsberichterstattung</dc:title>
  <dc:subject>Nachhaltigkeitsberichterstattung, Nachhaltigkeitsmanagement, CSRD</dc:subject>
  <dc:creator>Infozentrum UmweltWirtschaft (IZU) in Kooperation mit dem BIHK e.V.</dc:creator>
  <cp:lastModifiedBy>Krist, Antje (LfU)</cp:lastModifiedBy>
  <cp:revision>778</cp:revision>
  <dcterms:created xsi:type="dcterms:W3CDTF">2021-06-10T13:04:53Z</dcterms:created>
  <dcterms:modified xsi:type="dcterms:W3CDTF">2024-02-02T09:34:12Z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0x010100F6A83DD199AF8F408CDF5BEFBA0A5667</vt:lpwstr>
  </property>
</Properties>
</file>